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63" r:id="rId4"/>
    <p:sldId id="259" r:id="rId5"/>
    <p:sldId id="262" r:id="rId6"/>
    <p:sldId id="264" r:id="rId7"/>
    <p:sldId id="261" r:id="rId8"/>
    <p:sldId id="265" r:id="rId9"/>
    <p:sldId id="266" r:id="rId10"/>
    <p:sldId id="267" r:id="rId11"/>
    <p:sldId id="268" r:id="rId12"/>
    <p:sldId id="269" r:id="rId13"/>
    <p:sldId id="274" r:id="rId14"/>
    <p:sldId id="270" r:id="rId15"/>
    <p:sldId id="271" r:id="rId16"/>
    <p:sldId id="276" r:id="rId17"/>
    <p:sldId id="277" r:id="rId18"/>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4476" tIns="47238" rIns="94476" bIns="47238" rtlCol="0"/>
          <a:lstStyle>
            <a:lvl1pPr algn="l">
              <a:defRPr sz="1200"/>
            </a:lvl1pPr>
          </a:lstStyle>
          <a:p>
            <a:endParaRPr lang="en-GB"/>
          </a:p>
        </p:txBody>
      </p:sp>
      <p:sp>
        <p:nvSpPr>
          <p:cNvPr id="3" name="Date Placeholder 2"/>
          <p:cNvSpPr>
            <a:spLocks noGrp="1"/>
          </p:cNvSpPr>
          <p:nvPr>
            <p:ph type="dt" sz="quarter" idx="1"/>
          </p:nvPr>
        </p:nvSpPr>
        <p:spPr>
          <a:xfrm>
            <a:off x="3895404" y="0"/>
            <a:ext cx="2980055" cy="482838"/>
          </a:xfrm>
          <a:prstGeom prst="rect">
            <a:avLst/>
          </a:prstGeom>
        </p:spPr>
        <p:txBody>
          <a:bodyPr vert="horz" lIns="94476" tIns="47238" rIns="94476" bIns="47238" rtlCol="0"/>
          <a:lstStyle>
            <a:lvl1pPr algn="r">
              <a:defRPr sz="1200"/>
            </a:lvl1pPr>
          </a:lstStyle>
          <a:p>
            <a:fld id="{64C1F79C-E048-4780-A8AA-19BBA9542FD6}" type="datetimeFigureOut">
              <a:rPr lang="en-US" smtClean="0"/>
              <a:pPr/>
              <a:t>6/27/2017</a:t>
            </a:fld>
            <a:endParaRPr lang="en-GB"/>
          </a:p>
        </p:txBody>
      </p:sp>
      <p:sp>
        <p:nvSpPr>
          <p:cNvPr id="4" name="Footer Placeholder 3"/>
          <p:cNvSpPr>
            <a:spLocks noGrp="1"/>
          </p:cNvSpPr>
          <p:nvPr>
            <p:ph type="ftr" sz="quarter" idx="2"/>
          </p:nvPr>
        </p:nvSpPr>
        <p:spPr>
          <a:xfrm>
            <a:off x="0" y="9172249"/>
            <a:ext cx="2980055" cy="482838"/>
          </a:xfrm>
          <a:prstGeom prst="rect">
            <a:avLst/>
          </a:prstGeom>
        </p:spPr>
        <p:txBody>
          <a:bodyPr vert="horz" lIns="94476" tIns="47238" rIns="94476" bIns="47238" rtlCol="0" anchor="b"/>
          <a:lstStyle>
            <a:lvl1pPr algn="l">
              <a:defRPr sz="1200"/>
            </a:lvl1pPr>
          </a:lstStyle>
          <a:p>
            <a:endParaRPr lang="en-GB"/>
          </a:p>
        </p:txBody>
      </p:sp>
      <p:sp>
        <p:nvSpPr>
          <p:cNvPr id="5" name="Slide Number Placeholder 4"/>
          <p:cNvSpPr>
            <a:spLocks noGrp="1"/>
          </p:cNvSpPr>
          <p:nvPr>
            <p:ph type="sldNum" sz="quarter" idx="3"/>
          </p:nvPr>
        </p:nvSpPr>
        <p:spPr>
          <a:xfrm>
            <a:off x="3895404" y="9172249"/>
            <a:ext cx="2980055" cy="482838"/>
          </a:xfrm>
          <a:prstGeom prst="rect">
            <a:avLst/>
          </a:prstGeom>
        </p:spPr>
        <p:txBody>
          <a:bodyPr vert="horz" lIns="94476" tIns="47238" rIns="94476" bIns="47238" rtlCol="0" anchor="b"/>
          <a:lstStyle>
            <a:lvl1pPr algn="r">
              <a:defRPr sz="1200"/>
            </a:lvl1pPr>
          </a:lstStyle>
          <a:p>
            <a:fld id="{4C156157-7558-4A50-B443-D49F290D4140}"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4476" tIns="47238" rIns="94476" bIns="47238" rtlCol="0"/>
          <a:lstStyle>
            <a:lvl1pPr algn="l">
              <a:defRPr sz="1200"/>
            </a:lvl1pPr>
          </a:lstStyle>
          <a:p>
            <a:endParaRPr lang="en-GB"/>
          </a:p>
        </p:txBody>
      </p:sp>
      <p:sp>
        <p:nvSpPr>
          <p:cNvPr id="3" name="Date Placeholder 2"/>
          <p:cNvSpPr>
            <a:spLocks noGrp="1"/>
          </p:cNvSpPr>
          <p:nvPr>
            <p:ph type="dt" idx="1"/>
          </p:nvPr>
        </p:nvSpPr>
        <p:spPr>
          <a:xfrm>
            <a:off x="3895404" y="0"/>
            <a:ext cx="2980055" cy="482838"/>
          </a:xfrm>
          <a:prstGeom prst="rect">
            <a:avLst/>
          </a:prstGeom>
        </p:spPr>
        <p:txBody>
          <a:bodyPr vert="horz" lIns="94476" tIns="47238" rIns="94476" bIns="47238" rtlCol="0"/>
          <a:lstStyle>
            <a:lvl1pPr algn="r">
              <a:defRPr sz="1200"/>
            </a:lvl1pPr>
          </a:lstStyle>
          <a:p>
            <a:fld id="{E5EE16CD-DD5A-4937-B208-9B99978A9478}" type="datetimeFigureOut">
              <a:rPr lang="en-US" smtClean="0"/>
              <a:pPr/>
              <a:t>6/27/2017</a:t>
            </a:fld>
            <a:endParaRPr lang="en-GB"/>
          </a:p>
        </p:txBody>
      </p:sp>
      <p:sp>
        <p:nvSpPr>
          <p:cNvPr id="4" name="Slide Image Placeholder 3"/>
          <p:cNvSpPr>
            <a:spLocks noGrp="1" noRot="1" noChangeAspect="1"/>
          </p:cNvSpPr>
          <p:nvPr>
            <p:ph type="sldImg" idx="2"/>
          </p:nvPr>
        </p:nvSpPr>
        <p:spPr>
          <a:xfrm>
            <a:off x="1025525" y="723900"/>
            <a:ext cx="4826000" cy="3621088"/>
          </a:xfrm>
          <a:prstGeom prst="rect">
            <a:avLst/>
          </a:prstGeom>
          <a:noFill/>
          <a:ln w="12700">
            <a:solidFill>
              <a:prstClr val="black"/>
            </a:solidFill>
          </a:ln>
        </p:spPr>
        <p:txBody>
          <a:bodyPr vert="horz" lIns="94476" tIns="47238" rIns="94476" bIns="47238" rtlCol="0" anchor="ctr"/>
          <a:lstStyle/>
          <a:p>
            <a:endParaRPr lang="en-GB"/>
          </a:p>
        </p:txBody>
      </p:sp>
      <p:sp>
        <p:nvSpPr>
          <p:cNvPr id="5" name="Notes Placeholder 4"/>
          <p:cNvSpPr>
            <a:spLocks noGrp="1"/>
          </p:cNvSpPr>
          <p:nvPr>
            <p:ph type="body" sz="quarter" idx="3"/>
          </p:nvPr>
        </p:nvSpPr>
        <p:spPr>
          <a:xfrm>
            <a:off x="687705" y="4586963"/>
            <a:ext cx="5501640" cy="4345543"/>
          </a:xfrm>
          <a:prstGeom prst="rect">
            <a:avLst/>
          </a:prstGeom>
        </p:spPr>
        <p:txBody>
          <a:bodyPr vert="horz" lIns="94476" tIns="47238" rIns="94476" bIns="472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172249"/>
            <a:ext cx="2980055" cy="482838"/>
          </a:xfrm>
          <a:prstGeom prst="rect">
            <a:avLst/>
          </a:prstGeom>
        </p:spPr>
        <p:txBody>
          <a:bodyPr vert="horz" lIns="94476" tIns="47238" rIns="94476" bIns="47238" rtlCol="0" anchor="b"/>
          <a:lstStyle>
            <a:lvl1pPr algn="l">
              <a:defRPr sz="1200"/>
            </a:lvl1pPr>
          </a:lstStyle>
          <a:p>
            <a:endParaRPr lang="en-GB"/>
          </a:p>
        </p:txBody>
      </p:sp>
      <p:sp>
        <p:nvSpPr>
          <p:cNvPr id="7" name="Slide Number Placeholder 6"/>
          <p:cNvSpPr>
            <a:spLocks noGrp="1"/>
          </p:cNvSpPr>
          <p:nvPr>
            <p:ph type="sldNum" sz="quarter" idx="5"/>
          </p:nvPr>
        </p:nvSpPr>
        <p:spPr>
          <a:xfrm>
            <a:off x="3895404" y="9172249"/>
            <a:ext cx="2980055" cy="482838"/>
          </a:xfrm>
          <a:prstGeom prst="rect">
            <a:avLst/>
          </a:prstGeom>
        </p:spPr>
        <p:txBody>
          <a:bodyPr vert="horz" lIns="94476" tIns="47238" rIns="94476" bIns="47238" rtlCol="0" anchor="b"/>
          <a:lstStyle>
            <a:lvl1pPr algn="r">
              <a:defRPr sz="1200"/>
            </a:lvl1pPr>
          </a:lstStyle>
          <a:p>
            <a:fld id="{B6F0D4AE-8B54-41EE-B7DB-2E9CBBD968D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6F0D4AE-8B54-41EE-B7DB-2E9CBBD968D4}"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F0D4AE-8B54-41EE-B7DB-2E9CBBD968D4}" type="slidenum">
              <a:rPr lang="en-GB" smtClean="0"/>
              <a:pPr/>
              <a:t>14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65CA692-A45A-4130-A6CE-1C899EEC898F}" type="datetimeFigureOut">
              <a:rPr lang="en-US" smtClean="0"/>
              <a:pPr/>
              <a:t>6/27/2017</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85FD162-C512-41CC-832C-469CA3F0599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5CA692-A45A-4130-A6CE-1C899EEC898F}" type="datetimeFigureOut">
              <a:rPr lang="en-US" smtClean="0"/>
              <a:pPr/>
              <a:t>6/27/2017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5FD162-C512-41CC-832C-469CA3F0599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5CA692-A45A-4130-A6CE-1C899EEC898F}" type="datetimeFigureOut">
              <a:rPr lang="en-US" smtClean="0"/>
              <a:pPr/>
              <a:t>6/27/2017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5FD162-C512-41CC-832C-469CA3F0599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65CA692-A45A-4130-A6CE-1C899EEC898F}" type="datetimeFigureOut">
              <a:rPr lang="en-US" smtClean="0"/>
              <a:pPr/>
              <a:t>6/27/2017</a:t>
            </a:fld>
            <a:endParaRPr lang="en-GB"/>
          </a:p>
        </p:txBody>
      </p:sp>
      <p:sp>
        <p:nvSpPr>
          <p:cNvPr id="9" name="Slide Number Placeholder 8"/>
          <p:cNvSpPr>
            <a:spLocks noGrp="1"/>
          </p:cNvSpPr>
          <p:nvPr>
            <p:ph type="sldNum" sz="quarter" idx="15"/>
          </p:nvPr>
        </p:nvSpPr>
        <p:spPr/>
        <p:txBody>
          <a:bodyPr rtlCol="0"/>
          <a:lstStyle/>
          <a:p>
            <a:fld id="{A85FD162-C512-41CC-832C-469CA3F05996}"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65CA692-A45A-4130-A6CE-1C899EEC898F}" type="datetimeFigureOut">
              <a:rPr lang="en-US" smtClean="0"/>
              <a:pPr/>
              <a:t>6/27/2017</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85FD162-C512-41CC-832C-469CA3F05996}"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65CA692-A45A-4130-A6CE-1C899EEC898F}" type="datetimeFigureOut">
              <a:rPr lang="en-US" smtClean="0"/>
              <a:pPr/>
              <a:t>6/27/2017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5FD162-C512-41CC-832C-469CA3F05996}"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65CA692-A45A-4130-A6CE-1C899EEC898F}" type="datetimeFigureOut">
              <a:rPr lang="en-US" smtClean="0"/>
              <a:pPr/>
              <a:t>6/27/2017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5FD162-C512-41CC-832C-469CA3F05996}"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65CA692-A45A-4130-A6CE-1C899EEC898F}" type="datetimeFigureOut">
              <a:rPr lang="en-US" smtClean="0"/>
              <a:pPr/>
              <a:t>6/27/2017</a:t>
            </a:fld>
            <a:endParaRPr lang="en-GB"/>
          </a:p>
        </p:txBody>
      </p:sp>
      <p:sp>
        <p:nvSpPr>
          <p:cNvPr id="7" name="Slide Number Placeholder 6"/>
          <p:cNvSpPr>
            <a:spLocks noGrp="1"/>
          </p:cNvSpPr>
          <p:nvPr>
            <p:ph type="sldNum" sz="quarter" idx="11"/>
          </p:nvPr>
        </p:nvSpPr>
        <p:spPr/>
        <p:txBody>
          <a:bodyPr rtlCol="0"/>
          <a:lstStyle/>
          <a:p>
            <a:fld id="{A85FD162-C512-41CC-832C-469CA3F05996}"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CA692-A45A-4130-A6CE-1C899EEC898F}" type="datetimeFigureOut">
              <a:rPr lang="en-US" smtClean="0"/>
              <a:pPr/>
              <a:t>6/27/2017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5FD162-C512-41CC-832C-469CA3F0599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65CA692-A45A-4130-A6CE-1C899EEC898F}" type="datetimeFigureOut">
              <a:rPr lang="en-US" smtClean="0"/>
              <a:pPr/>
              <a:t>6/27/2017</a:t>
            </a:fld>
            <a:endParaRPr lang="en-GB"/>
          </a:p>
        </p:txBody>
      </p:sp>
      <p:sp>
        <p:nvSpPr>
          <p:cNvPr id="22" name="Slide Number Placeholder 21"/>
          <p:cNvSpPr>
            <a:spLocks noGrp="1"/>
          </p:cNvSpPr>
          <p:nvPr>
            <p:ph type="sldNum" sz="quarter" idx="15"/>
          </p:nvPr>
        </p:nvSpPr>
        <p:spPr/>
        <p:txBody>
          <a:bodyPr rtlCol="0"/>
          <a:lstStyle/>
          <a:p>
            <a:fld id="{A85FD162-C512-41CC-832C-469CA3F05996}"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65CA692-A45A-4130-A6CE-1C899EEC898F}" type="datetimeFigureOut">
              <a:rPr lang="en-US" smtClean="0"/>
              <a:pPr/>
              <a:t>6/27/2017</a:t>
            </a:fld>
            <a:endParaRPr lang="en-GB"/>
          </a:p>
        </p:txBody>
      </p:sp>
      <p:sp>
        <p:nvSpPr>
          <p:cNvPr id="18" name="Slide Number Placeholder 17"/>
          <p:cNvSpPr>
            <a:spLocks noGrp="1"/>
          </p:cNvSpPr>
          <p:nvPr>
            <p:ph type="sldNum" sz="quarter" idx="11"/>
          </p:nvPr>
        </p:nvSpPr>
        <p:spPr/>
        <p:txBody>
          <a:bodyPr rtlCol="0"/>
          <a:lstStyle/>
          <a:p>
            <a:fld id="{A85FD162-C512-41CC-832C-469CA3F05996}"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65CA692-A45A-4130-A6CE-1C899EEC898F}" type="datetimeFigureOut">
              <a:rPr lang="en-US" smtClean="0"/>
              <a:pPr/>
              <a:t>6/27/2017</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85FD162-C512-41CC-832C-469CA3F0599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7"/>
            <a:ext cx="7772400" cy="1285883"/>
          </a:xfrm>
        </p:spPr>
        <p:txBody>
          <a:bodyPr>
            <a:normAutofit fontScale="90000"/>
          </a:bodyPr>
          <a:lstStyle/>
          <a:p>
            <a:pPr algn="ctr"/>
            <a:r>
              <a:rPr lang="en-GB" sz="4400" b="1" dirty="0" smtClean="0">
                <a:latin typeface="Calibri" pitchFamily="34" charset="0"/>
                <a:cs typeface="Calibri" pitchFamily="34" charset="0"/>
              </a:rPr>
              <a:t>THE LAW REVIEW COMMISSION OF ZANZIBAR</a:t>
            </a:r>
            <a:r>
              <a:rPr lang="en-GB" dirty="0" smtClean="0"/>
              <a:t/>
            </a:r>
            <a:br>
              <a:rPr lang="en-GB" dirty="0" smtClean="0"/>
            </a:br>
            <a:endParaRPr lang="en-GB" dirty="0"/>
          </a:p>
        </p:txBody>
      </p:sp>
      <p:sp>
        <p:nvSpPr>
          <p:cNvPr id="3" name="Subtitle 2"/>
          <p:cNvSpPr>
            <a:spLocks noGrp="1"/>
          </p:cNvSpPr>
          <p:nvPr>
            <p:ph type="subTitle" idx="1"/>
          </p:nvPr>
        </p:nvSpPr>
        <p:spPr>
          <a:xfrm>
            <a:off x="1000100" y="1857364"/>
            <a:ext cx="7429552" cy="4357718"/>
          </a:xfrm>
        </p:spPr>
        <p:txBody>
          <a:bodyPr>
            <a:normAutofit/>
          </a:bodyPr>
          <a:lstStyle/>
          <a:p>
            <a:pPr algn="ctr"/>
            <a:r>
              <a:rPr lang="en-GB" sz="3600" b="1" dirty="0" smtClean="0">
                <a:solidFill>
                  <a:schemeClr val="tx1"/>
                </a:solidFill>
              </a:rPr>
              <a:t>ALRAESA </a:t>
            </a:r>
            <a:r>
              <a:rPr lang="en-GB" sz="3600" b="1" dirty="0" smtClean="0">
                <a:solidFill>
                  <a:schemeClr val="tx1"/>
                </a:solidFill>
              </a:rPr>
              <a:t>CONFERENCE </a:t>
            </a:r>
          </a:p>
          <a:p>
            <a:pPr algn="ctr"/>
            <a:r>
              <a:rPr lang="en-GB" sz="3600" b="1" dirty="0" smtClean="0">
                <a:solidFill>
                  <a:schemeClr val="tx1"/>
                </a:solidFill>
              </a:rPr>
              <a:t>29</a:t>
            </a:r>
            <a:r>
              <a:rPr lang="en-GB" sz="3600" b="1" baseline="30000" dirty="0" smtClean="0">
                <a:solidFill>
                  <a:schemeClr val="tx1"/>
                </a:solidFill>
              </a:rPr>
              <a:t>TH</a:t>
            </a:r>
            <a:r>
              <a:rPr lang="en-GB" sz="3600" b="1" dirty="0" smtClean="0">
                <a:solidFill>
                  <a:schemeClr val="tx1"/>
                </a:solidFill>
              </a:rPr>
              <a:t> JUNE, 2017 MAURITIUS</a:t>
            </a:r>
          </a:p>
          <a:p>
            <a:pPr algn="ctr"/>
            <a:endParaRPr lang="en-GB" sz="3600" b="1" dirty="0" smtClean="0">
              <a:solidFill>
                <a:schemeClr val="tx1"/>
              </a:solidFill>
            </a:endParaRPr>
          </a:p>
          <a:p>
            <a:pPr algn="ctr"/>
            <a:r>
              <a:rPr lang="en-GB" sz="2400" b="1" dirty="0" smtClean="0">
                <a:solidFill>
                  <a:schemeClr val="tx1"/>
                </a:solidFill>
              </a:rPr>
              <a:t>TITLE: SMALL LAW REFORM AGENCIES, ZANZIBAR EXPERIENCE </a:t>
            </a:r>
          </a:p>
          <a:p>
            <a:pPr algn="ctr"/>
            <a:r>
              <a:rPr lang="en-GB" sz="2400" b="1" dirty="0" smtClean="0">
                <a:solidFill>
                  <a:schemeClr val="tx1"/>
                </a:solidFill>
              </a:rPr>
              <a:t>PRESENTED BY : JUSTICE MSHIBE ALI     BAKARI</a:t>
            </a:r>
            <a:endParaRPr lang="en-GB" sz="2400" b="1" dirty="0">
              <a:solidFill>
                <a:schemeClr val="tx1"/>
              </a:solidFill>
            </a:endParaRPr>
          </a:p>
        </p:txBody>
      </p:sp>
    </p:spTree>
  </p:cSld>
  <p:clrMapOvr>
    <a:masterClrMapping/>
  </p:clrMapOvr>
  <p:transition spd="slow">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5786" y="1142984"/>
            <a:ext cx="7429552" cy="4495816"/>
          </a:xfrm>
        </p:spPr>
        <p:txBody>
          <a:bodyPr>
            <a:normAutofit fontScale="92500" lnSpcReduction="10000"/>
          </a:bodyPr>
          <a:lstStyle/>
          <a:p>
            <a:pPr algn="just">
              <a:buFont typeface="Wingdings" pitchFamily="2" charset="2"/>
              <a:buChar char="§"/>
            </a:pPr>
            <a:r>
              <a:rPr lang="en-GB" sz="2800" dirty="0" smtClean="0">
                <a:solidFill>
                  <a:schemeClr val="tx1"/>
                </a:solidFill>
              </a:rPr>
              <a:t>The management </a:t>
            </a:r>
            <a:r>
              <a:rPr lang="en-GB" sz="2800" b="1" i="1" dirty="0" smtClean="0">
                <a:solidFill>
                  <a:schemeClr val="tx1"/>
                </a:solidFill>
              </a:rPr>
              <a:t>establish an element of unity and commitment among the staff</a:t>
            </a:r>
            <a:r>
              <a:rPr lang="en-GB" sz="2800" dirty="0" smtClean="0">
                <a:solidFill>
                  <a:schemeClr val="tx1"/>
                </a:solidFill>
              </a:rPr>
              <a:t>. This attitude of ownership create a working moral among the members of the Commission, which facilitates achievement of our co function</a:t>
            </a:r>
            <a:r>
              <a:rPr lang="en-GB" sz="2800" dirty="0" smtClean="0">
                <a:solidFill>
                  <a:schemeClr val="tx1"/>
                </a:solidFill>
              </a:rPr>
              <a:t>.</a:t>
            </a:r>
          </a:p>
          <a:p>
            <a:pPr algn="just">
              <a:buFont typeface="Wingdings" pitchFamily="2" charset="2"/>
              <a:buChar char="§"/>
            </a:pPr>
            <a:endParaRPr lang="en-GB" sz="2400" dirty="0" smtClean="0">
              <a:solidFill>
                <a:schemeClr val="tx1"/>
              </a:solidFill>
            </a:endParaRPr>
          </a:p>
          <a:p>
            <a:pPr algn="just">
              <a:buFont typeface="Wingdings" pitchFamily="2" charset="2"/>
              <a:buChar char="§"/>
            </a:pPr>
            <a:r>
              <a:rPr lang="en-GB" sz="2800" b="1" i="1" dirty="0" smtClean="0">
                <a:solidFill>
                  <a:schemeClr val="tx1"/>
                </a:solidFill>
              </a:rPr>
              <a:t>Attitude to ask for support</a:t>
            </a:r>
            <a:r>
              <a:rPr lang="en-GB" sz="2800" dirty="0" smtClean="0">
                <a:solidFill>
                  <a:schemeClr val="tx1"/>
                </a:solidFill>
              </a:rPr>
              <a:t>. The Commission from time to time asks for hand from well experienced law reformers, might it be material support, training e.tc</a:t>
            </a:r>
          </a:p>
          <a:p>
            <a:pPr algn="just">
              <a:buFont typeface="Wingdings" pitchFamily="2" charset="2"/>
              <a:buChar char="§"/>
            </a:pPr>
            <a:endParaRPr lang="en-GB" dirty="0" smtClean="0">
              <a:solidFill>
                <a:schemeClr val="tx1"/>
              </a:solidFill>
            </a:endParaRPr>
          </a:p>
          <a:p>
            <a:pPr algn="just"/>
            <a:endParaRPr lang="en-GB"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571480"/>
            <a:ext cx="7772400" cy="1000132"/>
          </a:xfrm>
        </p:spPr>
        <p:txBody>
          <a:bodyPr>
            <a:normAutofit fontScale="90000"/>
          </a:bodyPr>
          <a:lstStyle/>
          <a:p>
            <a:pPr algn="ctr"/>
            <a:r>
              <a:rPr lang="en-GB" b="1" dirty="0" smtClean="0">
                <a:solidFill>
                  <a:schemeClr val="tx1"/>
                </a:solidFill>
              </a:rPr>
              <a:t/>
            </a:r>
            <a:br>
              <a:rPr lang="en-GB" b="1" dirty="0" smtClean="0">
                <a:solidFill>
                  <a:schemeClr val="tx1"/>
                </a:solidFill>
              </a:rPr>
            </a:br>
            <a:r>
              <a:rPr lang="en-GB" sz="3100" b="1" dirty="0" smtClean="0">
                <a:solidFill>
                  <a:schemeClr val="tx1"/>
                </a:solidFill>
              </a:rPr>
              <a:t>Challenges of the Commission</a:t>
            </a:r>
            <a:br>
              <a:rPr lang="en-GB" sz="3100" b="1" dirty="0" smtClean="0">
                <a:solidFill>
                  <a:schemeClr val="tx1"/>
                </a:solidFill>
              </a:rPr>
            </a:br>
            <a:endParaRPr lang="en-GB" sz="3100" dirty="0"/>
          </a:p>
        </p:txBody>
      </p:sp>
      <p:sp>
        <p:nvSpPr>
          <p:cNvPr id="3" name="Subtitle 2"/>
          <p:cNvSpPr>
            <a:spLocks noGrp="1"/>
          </p:cNvSpPr>
          <p:nvPr>
            <p:ph type="subTitle" idx="1"/>
          </p:nvPr>
        </p:nvSpPr>
        <p:spPr>
          <a:xfrm>
            <a:off x="642910" y="1714488"/>
            <a:ext cx="7358114" cy="4281502"/>
          </a:xfrm>
        </p:spPr>
        <p:txBody>
          <a:bodyPr>
            <a:normAutofit/>
          </a:bodyPr>
          <a:lstStyle/>
          <a:p>
            <a:pPr algn="just">
              <a:buFont typeface="Wingdings" pitchFamily="2" charset="2"/>
              <a:buChar char="v"/>
            </a:pPr>
            <a:r>
              <a:rPr lang="en-GB" b="1" dirty="0" smtClean="0">
                <a:solidFill>
                  <a:schemeClr val="tx1"/>
                </a:solidFill>
              </a:rPr>
              <a:t> </a:t>
            </a:r>
            <a:r>
              <a:rPr lang="en-GB" sz="2800" b="1" i="1" dirty="0" smtClean="0">
                <a:solidFill>
                  <a:schemeClr val="tx1"/>
                </a:solidFill>
              </a:rPr>
              <a:t>Improper financial support in the past five years. </a:t>
            </a:r>
            <a:r>
              <a:rPr lang="en-GB" sz="2800" dirty="0" smtClean="0">
                <a:solidFill>
                  <a:schemeClr val="tx1"/>
                </a:solidFill>
              </a:rPr>
              <a:t>However, the situation has changed,  starting the financial year 2017/2018 the Commission has started with new trend of a reasonable  financial support from the Government, which will speed up the achievement of its co function</a:t>
            </a:r>
            <a:r>
              <a:rPr lang="en-GB" sz="2400" dirty="0" smtClean="0">
                <a:solidFill>
                  <a:schemeClr val="tx1"/>
                </a:solidFill>
              </a:rPr>
              <a:t>.</a:t>
            </a:r>
            <a:endParaRPr lang="en-GB" sz="24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1500174"/>
            <a:ext cx="7786742" cy="3286148"/>
          </a:xfrm>
        </p:spPr>
        <p:txBody>
          <a:bodyPr>
            <a:normAutofit fontScale="77500" lnSpcReduction="20000"/>
          </a:bodyPr>
          <a:lstStyle/>
          <a:p>
            <a:pPr algn="just">
              <a:lnSpc>
                <a:spcPct val="120000"/>
              </a:lnSpc>
              <a:buFont typeface="Wingdings" pitchFamily="2" charset="2"/>
              <a:buChar char="v"/>
            </a:pPr>
            <a:r>
              <a:rPr lang="en-GB" sz="3100" dirty="0" smtClean="0">
                <a:solidFill>
                  <a:schemeClr val="tx1"/>
                </a:solidFill>
              </a:rPr>
              <a:t> </a:t>
            </a:r>
            <a:r>
              <a:rPr lang="en-GB" sz="3300" b="1" i="1" dirty="0" smtClean="0">
                <a:solidFill>
                  <a:schemeClr val="tx1"/>
                </a:solidFill>
                <a:latin typeface="Century" pitchFamily="18" charset="0"/>
                <a:cs typeface="Calibri" pitchFamily="34" charset="0"/>
              </a:rPr>
              <a:t>Poor collaboration </a:t>
            </a:r>
            <a:r>
              <a:rPr lang="en-GB" sz="3300" dirty="0" smtClean="0">
                <a:solidFill>
                  <a:schemeClr val="tx1"/>
                </a:solidFill>
                <a:latin typeface="Century" pitchFamily="18" charset="0"/>
                <a:cs typeface="Calibri" pitchFamily="34" charset="0"/>
              </a:rPr>
              <a:t>of those implementers whose  law is being reviewed by the Commission</a:t>
            </a:r>
            <a:r>
              <a:rPr lang="en-GB" sz="3300" dirty="0" smtClean="0">
                <a:solidFill>
                  <a:schemeClr val="tx1"/>
                </a:solidFill>
                <a:latin typeface="Century" pitchFamily="18" charset="0"/>
                <a:cs typeface="Calibri" pitchFamily="34" charset="0"/>
              </a:rPr>
              <a:t>.</a:t>
            </a:r>
          </a:p>
          <a:p>
            <a:pPr algn="just">
              <a:lnSpc>
                <a:spcPct val="170000"/>
              </a:lnSpc>
              <a:buFont typeface="Wingdings" pitchFamily="2" charset="2"/>
              <a:buChar char="v"/>
            </a:pPr>
            <a:endParaRPr lang="en-GB" sz="3300" dirty="0" smtClean="0">
              <a:solidFill>
                <a:schemeClr val="tx1"/>
              </a:solidFill>
              <a:latin typeface="Century" pitchFamily="18" charset="0"/>
              <a:cs typeface="Calibri" pitchFamily="34" charset="0"/>
            </a:endParaRPr>
          </a:p>
          <a:p>
            <a:pPr algn="just">
              <a:lnSpc>
                <a:spcPct val="110000"/>
              </a:lnSpc>
              <a:buFont typeface="Wingdings" pitchFamily="2" charset="2"/>
              <a:buChar char="v"/>
            </a:pPr>
            <a:r>
              <a:rPr lang="en-GB" sz="3300" b="1" i="1" dirty="0" smtClean="0">
                <a:solidFill>
                  <a:schemeClr val="tx1"/>
                </a:solidFill>
                <a:latin typeface="Century" pitchFamily="18" charset="0"/>
                <a:cs typeface="Calibri" pitchFamily="34" charset="0"/>
              </a:rPr>
              <a:t>External pressure </a:t>
            </a:r>
            <a:r>
              <a:rPr lang="en-GB" sz="3300" dirty="0" smtClean="0">
                <a:solidFill>
                  <a:schemeClr val="tx1"/>
                </a:solidFill>
                <a:latin typeface="Century" pitchFamily="18" charset="0"/>
                <a:cs typeface="Calibri" pitchFamily="34" charset="0"/>
              </a:rPr>
              <a:t>of some institutions which require their laws to be reviewed in one night and tend to ignore the process of The Law Review Commission.</a:t>
            </a:r>
          </a:p>
          <a:p>
            <a:pPr algn="just">
              <a:buFont typeface="Wingdings" pitchFamily="2" charset="2"/>
              <a:buChar char="§"/>
            </a:pPr>
            <a:endParaRPr lang="en-GB" dirty="0" smtClean="0"/>
          </a:p>
          <a:p>
            <a:pPr algn="just">
              <a:buFont typeface="Wingdings" pitchFamily="2" charset="2"/>
              <a:buChar char="§"/>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357167"/>
            <a:ext cx="7772400" cy="1214446"/>
          </a:xfrm>
        </p:spPr>
        <p:txBody>
          <a:bodyPr>
            <a:normAutofit fontScale="90000"/>
          </a:bodyPr>
          <a:lstStyle/>
          <a:p>
            <a:pPr algn="ctr"/>
            <a:r>
              <a:rPr lang="en-GB" sz="3200" b="1" dirty="0" smtClean="0"/>
              <a:t>COMMISSION SUCCESSES WITHIN 6 YEARS OF IT’S REVIVAL</a:t>
            </a:r>
            <a:endParaRPr lang="en-GB" sz="3200" b="1" dirty="0"/>
          </a:p>
        </p:txBody>
      </p:sp>
      <p:sp>
        <p:nvSpPr>
          <p:cNvPr id="3" name="Subtitle 2"/>
          <p:cNvSpPr>
            <a:spLocks noGrp="1"/>
          </p:cNvSpPr>
          <p:nvPr>
            <p:ph type="subTitle" idx="1"/>
          </p:nvPr>
        </p:nvSpPr>
        <p:spPr>
          <a:xfrm>
            <a:off x="857224" y="1928802"/>
            <a:ext cx="7500990" cy="4214842"/>
          </a:xfrm>
        </p:spPr>
        <p:txBody>
          <a:bodyPr>
            <a:normAutofit fontScale="92500" lnSpcReduction="20000"/>
          </a:bodyPr>
          <a:lstStyle/>
          <a:p>
            <a:pPr marL="514350" indent="-514350" algn="just">
              <a:buAutoNum type="arabicPeriod"/>
            </a:pPr>
            <a:r>
              <a:rPr lang="en-GB" sz="2800" dirty="0" smtClean="0">
                <a:solidFill>
                  <a:schemeClr val="tx1"/>
                </a:solidFill>
              </a:rPr>
              <a:t>Total of 17 laws have been reviewed from 2011-2016</a:t>
            </a:r>
            <a:r>
              <a:rPr lang="en-GB" sz="2800" dirty="0" smtClean="0">
                <a:solidFill>
                  <a:schemeClr val="tx1"/>
                </a:solidFill>
              </a:rPr>
              <a:t>.</a:t>
            </a:r>
          </a:p>
          <a:p>
            <a:pPr marL="514350" indent="-514350" algn="just">
              <a:buAutoNum type="arabicPeriod"/>
            </a:pPr>
            <a:endParaRPr lang="en-GB" sz="2400" dirty="0" smtClean="0">
              <a:solidFill>
                <a:schemeClr val="tx1"/>
              </a:solidFill>
            </a:endParaRPr>
          </a:p>
          <a:p>
            <a:pPr marL="514350" indent="-514350" algn="just">
              <a:buAutoNum type="arabicPeriod"/>
            </a:pPr>
            <a:r>
              <a:rPr lang="en-GB" sz="3000" dirty="0" smtClean="0">
                <a:solidFill>
                  <a:schemeClr val="tx1"/>
                </a:solidFill>
              </a:rPr>
              <a:t>Total of 6 projects are in progress and are expected to be submitted at the end of this financial year, June 2017</a:t>
            </a:r>
            <a:r>
              <a:rPr lang="en-GB" sz="3000" dirty="0" smtClean="0">
                <a:solidFill>
                  <a:schemeClr val="tx1"/>
                </a:solidFill>
              </a:rPr>
              <a:t>.</a:t>
            </a:r>
          </a:p>
          <a:p>
            <a:pPr marL="514350" indent="-514350" algn="just">
              <a:buAutoNum type="arabicPeriod"/>
            </a:pPr>
            <a:endParaRPr lang="en-GB" sz="2400" dirty="0" smtClean="0">
              <a:solidFill>
                <a:schemeClr val="tx1"/>
              </a:solidFill>
            </a:endParaRPr>
          </a:p>
          <a:p>
            <a:pPr marL="514350" indent="-514350" algn="just">
              <a:buAutoNum type="arabicPeriod"/>
            </a:pPr>
            <a:r>
              <a:rPr lang="en-GB" sz="3000" dirty="0" smtClean="0">
                <a:solidFill>
                  <a:schemeClr val="tx1"/>
                </a:solidFill>
              </a:rPr>
              <a:t>Training, equipments have been maintained and purchased at a reasonable standard.</a:t>
            </a:r>
          </a:p>
          <a:p>
            <a:pPr marL="514350" indent="-514350" algn="just">
              <a:buAutoNum type="arabicPeriod"/>
            </a:pP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142984"/>
            <a:ext cx="7772400" cy="1071570"/>
          </a:xfrm>
        </p:spPr>
        <p:txBody>
          <a:bodyPr>
            <a:normAutofit fontScale="90000"/>
          </a:bodyPr>
          <a:lstStyle/>
          <a:p>
            <a:pPr algn="ctr"/>
            <a:r>
              <a:rPr lang="en-GB" b="1" dirty="0" smtClean="0">
                <a:solidFill>
                  <a:schemeClr val="tx1"/>
                </a:solidFill>
              </a:rPr>
              <a:t/>
            </a:r>
            <a:br>
              <a:rPr lang="en-GB" b="1" dirty="0" smtClean="0">
                <a:solidFill>
                  <a:schemeClr val="tx1"/>
                </a:solidFill>
              </a:rPr>
            </a:br>
            <a:r>
              <a:rPr lang="en-GB" sz="4000" b="1" dirty="0" smtClean="0">
                <a:solidFill>
                  <a:schemeClr val="tx1"/>
                </a:solidFill>
              </a:rPr>
              <a:t>How does the Commission face it’s Challenges</a:t>
            </a:r>
            <a:r>
              <a:rPr lang="en-GB" b="1" dirty="0" smtClean="0">
                <a:solidFill>
                  <a:schemeClr val="tx1"/>
                </a:solidFill>
              </a:rPr>
              <a:t/>
            </a:r>
            <a:br>
              <a:rPr lang="en-GB" b="1" dirty="0" smtClean="0">
                <a:solidFill>
                  <a:schemeClr val="tx1"/>
                </a:solidFill>
              </a:rPr>
            </a:br>
            <a:endParaRPr lang="en-GB" dirty="0"/>
          </a:p>
        </p:txBody>
      </p:sp>
      <p:sp>
        <p:nvSpPr>
          <p:cNvPr id="3" name="Subtitle 2"/>
          <p:cNvSpPr>
            <a:spLocks noGrp="1"/>
          </p:cNvSpPr>
          <p:nvPr>
            <p:ph type="subTitle" idx="1"/>
          </p:nvPr>
        </p:nvSpPr>
        <p:spPr>
          <a:xfrm>
            <a:off x="1000100" y="2143116"/>
            <a:ext cx="7215238" cy="3495684"/>
          </a:xfrm>
        </p:spPr>
        <p:txBody>
          <a:bodyPr>
            <a:normAutofit lnSpcReduction="10000"/>
          </a:bodyPr>
          <a:lstStyle/>
          <a:p>
            <a:pPr algn="just">
              <a:buFont typeface="Wingdings" pitchFamily="2" charset="2"/>
              <a:buChar char="q"/>
            </a:pPr>
            <a:r>
              <a:rPr lang="en-GB" b="1" dirty="0" smtClean="0">
                <a:solidFill>
                  <a:schemeClr val="tx1"/>
                </a:solidFill>
              </a:rPr>
              <a:t> </a:t>
            </a:r>
            <a:r>
              <a:rPr lang="en-GB" sz="2800" dirty="0" smtClean="0">
                <a:solidFill>
                  <a:schemeClr val="tx1"/>
                </a:solidFill>
              </a:rPr>
              <a:t>The Commission uses </a:t>
            </a:r>
            <a:r>
              <a:rPr lang="en-GB" sz="2800" b="1" i="1" dirty="0" smtClean="0">
                <a:solidFill>
                  <a:schemeClr val="tx1"/>
                </a:solidFill>
              </a:rPr>
              <a:t>the principle of transparency to explain its position</a:t>
            </a:r>
            <a:r>
              <a:rPr lang="en-GB" sz="2800" dirty="0" smtClean="0">
                <a:solidFill>
                  <a:schemeClr val="tx1"/>
                </a:solidFill>
              </a:rPr>
              <a:t>, role  and the expected outcome to the stakeholders involving institutions. This helps them to identify their participatory role and obligations to wards the Commission’s mission. </a:t>
            </a:r>
          </a:p>
          <a:p>
            <a:endParaRPr lang="en-GB"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857232"/>
            <a:ext cx="6772300" cy="5143536"/>
          </a:xfrm>
        </p:spPr>
        <p:txBody>
          <a:bodyPr>
            <a:normAutofit/>
          </a:bodyPr>
          <a:lstStyle/>
          <a:p>
            <a:pPr algn="just">
              <a:lnSpc>
                <a:spcPct val="110000"/>
              </a:lnSpc>
              <a:buFont typeface="Wingdings" pitchFamily="2" charset="2"/>
              <a:buChar char="q"/>
            </a:pPr>
            <a:r>
              <a:rPr lang="en-GB" sz="2400" b="1" i="1" dirty="0" smtClean="0">
                <a:solidFill>
                  <a:schemeClr val="tx1"/>
                </a:solidFill>
              </a:rPr>
              <a:t>The Commission always identify its strengths and weaknesses </a:t>
            </a:r>
            <a:r>
              <a:rPr lang="en-GB" sz="2400" dirty="0" smtClean="0">
                <a:solidFill>
                  <a:schemeClr val="tx1"/>
                </a:solidFill>
              </a:rPr>
              <a:t>and identify factors that will contribute to its culture of continuous improvement</a:t>
            </a:r>
            <a:r>
              <a:rPr lang="en-GB" sz="2400" dirty="0" smtClean="0">
                <a:solidFill>
                  <a:schemeClr val="tx1"/>
                </a:solidFill>
              </a:rPr>
              <a:t>.</a:t>
            </a:r>
          </a:p>
          <a:p>
            <a:pPr algn="just">
              <a:lnSpc>
                <a:spcPct val="110000"/>
              </a:lnSpc>
              <a:buFont typeface="Wingdings" pitchFamily="2" charset="2"/>
              <a:buChar char="q"/>
            </a:pPr>
            <a:endParaRPr lang="en-GB" sz="2400" dirty="0" smtClean="0">
              <a:solidFill>
                <a:schemeClr val="tx1"/>
              </a:solidFill>
            </a:endParaRPr>
          </a:p>
          <a:p>
            <a:pPr algn="just">
              <a:lnSpc>
                <a:spcPct val="110000"/>
              </a:lnSpc>
              <a:buFont typeface="Wingdings" pitchFamily="2" charset="2"/>
              <a:buChar char="q"/>
            </a:pPr>
            <a:r>
              <a:rPr lang="en-GB" sz="2400" dirty="0" smtClean="0">
                <a:solidFill>
                  <a:schemeClr val="tx1"/>
                </a:solidFill>
              </a:rPr>
              <a:t> We believe </a:t>
            </a:r>
            <a:r>
              <a:rPr lang="en-GB" sz="2400" b="1" i="1" dirty="0" smtClean="0">
                <a:solidFill>
                  <a:schemeClr val="tx1"/>
                </a:solidFill>
              </a:rPr>
              <a:t>Challenges are always part of initiating the way forward to wards success and development</a:t>
            </a:r>
            <a:r>
              <a:rPr lang="en-GB" sz="2400" dirty="0" smtClean="0">
                <a:solidFill>
                  <a:schemeClr val="tx1"/>
                </a:solidFill>
              </a:rPr>
              <a:t>. So, We, the Commission have to take them, face them believing  that there should be no turning back.</a:t>
            </a:r>
            <a:endParaRPr lang="en-GB" sz="24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928693"/>
          </a:xfrm>
        </p:spPr>
        <p:txBody>
          <a:bodyPr/>
          <a:lstStyle/>
          <a:p>
            <a:pPr algn="ctr"/>
            <a:r>
              <a:rPr lang="en-GB" b="1" dirty="0" smtClean="0"/>
              <a:t>Conclusion</a:t>
            </a:r>
            <a:endParaRPr lang="en-GB" b="1" dirty="0"/>
          </a:p>
        </p:txBody>
      </p:sp>
      <p:sp>
        <p:nvSpPr>
          <p:cNvPr id="3" name="Subtitle 2"/>
          <p:cNvSpPr>
            <a:spLocks noGrp="1"/>
          </p:cNvSpPr>
          <p:nvPr>
            <p:ph type="subTitle" idx="1"/>
          </p:nvPr>
        </p:nvSpPr>
        <p:spPr>
          <a:xfrm>
            <a:off x="857224" y="1643050"/>
            <a:ext cx="7643866" cy="4714908"/>
          </a:xfrm>
        </p:spPr>
        <p:txBody>
          <a:bodyPr/>
          <a:lstStyle/>
          <a:p>
            <a:pPr algn="just"/>
            <a:r>
              <a:rPr lang="en-GB" sz="2800" dirty="0" smtClean="0">
                <a:solidFill>
                  <a:schemeClr val="tx1"/>
                </a:solidFill>
              </a:rPr>
              <a:t>We are proud to say that we started with nothing, nor where to learn or depend but because we stick on our mission and We pave the vision, everything is going smoothly towards our success. </a:t>
            </a:r>
          </a:p>
          <a:p>
            <a:endParaRPr lang="en-GB" sz="2800" dirty="0" smtClean="0">
              <a:solidFill>
                <a:schemeClr val="tx1"/>
              </a:solidFill>
            </a:endParaRPr>
          </a:p>
          <a:p>
            <a:r>
              <a:rPr lang="en-GB" sz="2800" dirty="0" smtClean="0">
                <a:solidFill>
                  <a:schemeClr val="tx1"/>
                </a:solidFill>
              </a:rPr>
              <a:t>Together</a:t>
            </a:r>
            <a:r>
              <a:rPr lang="en-GB" sz="2800" dirty="0" smtClean="0">
                <a:solidFill>
                  <a:schemeClr val="tx1"/>
                </a:solidFill>
              </a:rPr>
              <a:t>! We have managed to make it runs!!!</a:t>
            </a:r>
          </a:p>
          <a:p>
            <a:endParaRPr lang="en-GB" sz="2800" dirty="0" smtClean="0">
              <a:solidFill>
                <a:schemeClr val="tx1"/>
              </a:solidFill>
            </a:endParaRP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7972452" cy="5688158"/>
          </a:xfrm>
        </p:spPr>
        <p:txBody>
          <a:bodyPr>
            <a:normAutofit/>
          </a:bodyPr>
          <a:lstStyle/>
          <a:p>
            <a:endParaRPr lang="en-GB" sz="6600" b="1" dirty="0" smtClean="0"/>
          </a:p>
          <a:p>
            <a:pPr algn="ctr">
              <a:lnSpc>
                <a:spcPct val="150000"/>
              </a:lnSpc>
              <a:buNone/>
            </a:pPr>
            <a:r>
              <a:rPr lang="en-GB" sz="6600" b="1" dirty="0" smtClean="0"/>
              <a:t>Thank you for your attention.</a:t>
            </a:r>
          </a:p>
          <a:p>
            <a:endParaRPr lang="en-GB" sz="6600" dirty="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357167"/>
            <a:ext cx="7772400" cy="642942"/>
          </a:xfrm>
        </p:spPr>
        <p:txBody>
          <a:bodyPr>
            <a:normAutofit/>
          </a:bodyPr>
          <a:lstStyle/>
          <a:p>
            <a:pPr algn="ctr"/>
            <a:r>
              <a:rPr lang="en-GB" sz="3200" b="1" dirty="0" smtClean="0"/>
              <a:t>HISTORICAL BACK GROUND</a:t>
            </a:r>
            <a:endParaRPr lang="en-GB" sz="3200" b="1" dirty="0"/>
          </a:p>
        </p:txBody>
      </p:sp>
      <p:sp>
        <p:nvSpPr>
          <p:cNvPr id="3" name="Subtitle 2"/>
          <p:cNvSpPr>
            <a:spLocks noGrp="1"/>
          </p:cNvSpPr>
          <p:nvPr>
            <p:ph type="subTitle" idx="1"/>
          </p:nvPr>
        </p:nvSpPr>
        <p:spPr>
          <a:xfrm>
            <a:off x="785786" y="1142984"/>
            <a:ext cx="7500990" cy="5143536"/>
          </a:xfrm>
        </p:spPr>
        <p:txBody>
          <a:bodyPr>
            <a:normAutofit/>
          </a:bodyPr>
          <a:lstStyle/>
          <a:p>
            <a:pPr algn="just">
              <a:buFont typeface="Wingdings" pitchFamily="2" charset="2"/>
              <a:buChar char="§"/>
            </a:pPr>
            <a:r>
              <a:rPr lang="en-US" sz="2800" dirty="0" smtClean="0">
                <a:solidFill>
                  <a:schemeClr val="tx1"/>
                </a:solidFill>
                <a:latin typeface="Century" pitchFamily="18" charset="0"/>
                <a:cs typeface="Calibri" pitchFamily="34" charset="0"/>
              </a:rPr>
              <a:t>Due to the social, political, economic and cultural changes that took place in Zanzibar, since revolution 1964. The Revolutionary Government of Zanzibar observed the need of a constant </a:t>
            </a:r>
            <a:r>
              <a:rPr lang="en-US" sz="2800" dirty="0">
                <a:solidFill>
                  <a:schemeClr val="tx1"/>
                </a:solidFill>
                <a:latin typeface="Century" pitchFamily="18" charset="0"/>
                <a:cs typeface="Calibri" pitchFamily="34" charset="0"/>
              </a:rPr>
              <a:t>nourishment </a:t>
            </a:r>
            <a:r>
              <a:rPr lang="en-US" sz="2800" dirty="0" smtClean="0">
                <a:solidFill>
                  <a:schemeClr val="tx1"/>
                </a:solidFill>
                <a:latin typeface="Century" pitchFamily="18" charset="0"/>
                <a:cs typeface="Calibri" pitchFamily="34" charset="0"/>
              </a:rPr>
              <a:t>of our laws. </a:t>
            </a:r>
            <a:endParaRPr lang="en-US" sz="2800" dirty="0" smtClean="0">
              <a:solidFill>
                <a:schemeClr val="tx1"/>
              </a:solidFill>
              <a:latin typeface="Century" pitchFamily="18" charset="0"/>
              <a:cs typeface="Calibri" pitchFamily="34" charset="0"/>
            </a:endParaRPr>
          </a:p>
          <a:p>
            <a:pPr algn="just">
              <a:buFont typeface="Wingdings" pitchFamily="2" charset="2"/>
              <a:buChar char="§"/>
            </a:pPr>
            <a:endParaRPr lang="en-US" sz="2800" dirty="0" smtClean="0">
              <a:solidFill>
                <a:schemeClr val="tx1"/>
              </a:solidFill>
              <a:latin typeface="Century" pitchFamily="18" charset="0"/>
              <a:cs typeface="Calibri" pitchFamily="34" charset="0"/>
            </a:endParaRPr>
          </a:p>
          <a:p>
            <a:pPr algn="just">
              <a:buFont typeface="Wingdings" pitchFamily="2" charset="2"/>
              <a:buChar char="§"/>
            </a:pPr>
            <a:r>
              <a:rPr lang="en-US" sz="2800" dirty="0" smtClean="0">
                <a:solidFill>
                  <a:schemeClr val="tx1"/>
                </a:solidFill>
                <a:latin typeface="Century" pitchFamily="18" charset="0"/>
                <a:cs typeface="Calibri" pitchFamily="34" charset="0"/>
              </a:rPr>
              <a:t>Therefore the Commission as an independent body was established under Section 3 of the </a:t>
            </a:r>
            <a:r>
              <a:rPr lang="en-US" sz="2800" dirty="0">
                <a:solidFill>
                  <a:schemeClr val="tx1"/>
                </a:solidFill>
                <a:latin typeface="Century" pitchFamily="18" charset="0"/>
                <a:cs typeface="Calibri" pitchFamily="34" charset="0"/>
              </a:rPr>
              <a:t>Law Review Commission of Zanzibar Act No: 16 of </a:t>
            </a:r>
            <a:r>
              <a:rPr lang="en-US" sz="2800" dirty="0" smtClean="0">
                <a:solidFill>
                  <a:schemeClr val="tx1"/>
                </a:solidFill>
                <a:latin typeface="Century" pitchFamily="18" charset="0"/>
                <a:cs typeface="Calibri" pitchFamily="34" charset="0"/>
              </a:rPr>
              <a:t>1986. </a:t>
            </a:r>
            <a:endParaRPr lang="en-GB" sz="2800" dirty="0">
              <a:solidFill>
                <a:schemeClr val="tx1"/>
              </a:solidFill>
              <a:latin typeface="Century" pitchFamily="18"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4"/>
            <a:ext cx="7772400" cy="928694"/>
          </a:xfrm>
        </p:spPr>
        <p:txBody>
          <a:bodyPr>
            <a:noAutofit/>
          </a:bodyPr>
          <a:lstStyle/>
          <a:p>
            <a:pPr algn="just"/>
            <a:r>
              <a:rPr lang="en-GB" sz="3200" b="1" dirty="0" smtClean="0"/>
              <a:t>                         It’s Powers</a:t>
            </a:r>
            <a:endParaRPr lang="en-GB" sz="3200" b="1" dirty="0"/>
          </a:p>
        </p:txBody>
      </p:sp>
      <p:sp>
        <p:nvSpPr>
          <p:cNvPr id="3" name="Subtitle 2"/>
          <p:cNvSpPr>
            <a:spLocks noGrp="1"/>
          </p:cNvSpPr>
          <p:nvPr>
            <p:ph type="subTitle" idx="1"/>
          </p:nvPr>
        </p:nvSpPr>
        <p:spPr>
          <a:xfrm>
            <a:off x="571472" y="1357298"/>
            <a:ext cx="7929618" cy="4786346"/>
          </a:xfrm>
        </p:spPr>
        <p:txBody>
          <a:bodyPr>
            <a:normAutofit lnSpcReduction="10000"/>
          </a:bodyPr>
          <a:lstStyle/>
          <a:p>
            <a:pPr algn="just"/>
            <a:endParaRPr lang="en-GB" dirty="0" smtClean="0">
              <a:solidFill>
                <a:schemeClr val="tx1"/>
              </a:solidFill>
            </a:endParaRPr>
          </a:p>
          <a:p>
            <a:pPr algn="just">
              <a:buFont typeface="Wingdings" pitchFamily="2" charset="2"/>
              <a:buChar char="§"/>
            </a:pPr>
            <a:r>
              <a:rPr lang="en-GB" sz="2800" dirty="0" smtClean="0">
                <a:solidFill>
                  <a:schemeClr val="tx1"/>
                </a:solidFill>
                <a:cs typeface="Calibri" pitchFamily="34" charset="0"/>
              </a:rPr>
              <a:t>The Commission has power to review all Laws of Zanzibar</a:t>
            </a:r>
          </a:p>
          <a:p>
            <a:pPr algn="just"/>
            <a:endParaRPr lang="en-GB" sz="2800" dirty="0" smtClean="0">
              <a:solidFill>
                <a:schemeClr val="tx1"/>
              </a:solidFill>
              <a:cs typeface="Calibri" pitchFamily="34" charset="0"/>
            </a:endParaRPr>
          </a:p>
          <a:p>
            <a:pPr algn="just">
              <a:buFont typeface="Wingdings" pitchFamily="2" charset="2"/>
              <a:buChar char="§"/>
            </a:pPr>
            <a:r>
              <a:rPr lang="en-GB" sz="2800" dirty="0" smtClean="0">
                <a:solidFill>
                  <a:schemeClr val="tx1"/>
                </a:solidFill>
                <a:cs typeface="Calibri" pitchFamily="34" charset="0"/>
              </a:rPr>
              <a:t>All </a:t>
            </a:r>
            <a:r>
              <a:rPr lang="en-GB" sz="2800" dirty="0">
                <a:solidFill>
                  <a:schemeClr val="tx1"/>
                </a:solidFill>
                <a:cs typeface="Calibri" pitchFamily="34" charset="0"/>
              </a:rPr>
              <a:t>laws which are subject of the </a:t>
            </a:r>
            <a:r>
              <a:rPr lang="en-GB" sz="2800" dirty="0" smtClean="0">
                <a:solidFill>
                  <a:schemeClr val="tx1"/>
                </a:solidFill>
                <a:cs typeface="Calibri" pitchFamily="34" charset="0"/>
              </a:rPr>
              <a:t>Union </a:t>
            </a:r>
            <a:r>
              <a:rPr lang="en-GB" sz="2800" dirty="0">
                <a:solidFill>
                  <a:schemeClr val="tx1"/>
                </a:solidFill>
                <a:cs typeface="Calibri" pitchFamily="34" charset="0"/>
              </a:rPr>
              <a:t>between Zanzibar and Tanganyika are being review by the Law Reform of Tanzania, however, the matter under review must be passed by the House of Representative so as to be applicable in </a:t>
            </a:r>
            <a:r>
              <a:rPr lang="en-GB" sz="2800" dirty="0" smtClean="0">
                <a:solidFill>
                  <a:schemeClr val="tx1"/>
                </a:solidFill>
                <a:cs typeface="Calibri" pitchFamily="34" charset="0"/>
              </a:rPr>
              <a:t>Zanzibar</a:t>
            </a:r>
            <a:r>
              <a:rPr lang="en-GB" sz="2800" dirty="0" smtClean="0">
                <a:solidFill>
                  <a:schemeClr val="tx1"/>
                </a:solidFill>
              </a:rPr>
              <a:t>.</a:t>
            </a:r>
            <a:endParaRPr lang="en-GB" sz="28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857255"/>
          </a:xfrm>
        </p:spPr>
        <p:txBody>
          <a:bodyPr>
            <a:noAutofit/>
          </a:bodyPr>
          <a:lstStyle/>
          <a:p>
            <a:pPr algn="ctr"/>
            <a:r>
              <a:rPr lang="en-GB" sz="3200" b="1" dirty="0" smtClean="0"/>
              <a:t>The </a:t>
            </a:r>
            <a:r>
              <a:rPr lang="en-GB" sz="3200" b="1" dirty="0"/>
              <a:t>Z</a:t>
            </a:r>
            <a:r>
              <a:rPr lang="en-GB" sz="3200" b="1" dirty="0" smtClean="0"/>
              <a:t>anzibar Islands</a:t>
            </a:r>
            <a:r>
              <a:rPr lang="en-GB" sz="3200" dirty="0" smtClean="0"/>
              <a:t/>
            </a:r>
            <a:br>
              <a:rPr lang="en-GB" sz="3200" dirty="0" smtClean="0"/>
            </a:br>
            <a:endParaRPr lang="en-GB" sz="3200" dirty="0"/>
          </a:p>
        </p:txBody>
      </p:sp>
      <p:sp>
        <p:nvSpPr>
          <p:cNvPr id="3" name="Subtitle 2"/>
          <p:cNvSpPr>
            <a:spLocks noGrp="1"/>
          </p:cNvSpPr>
          <p:nvPr>
            <p:ph type="subTitle" idx="1"/>
          </p:nvPr>
        </p:nvSpPr>
        <p:spPr>
          <a:xfrm flipV="1">
            <a:off x="1071538" y="1071546"/>
            <a:ext cx="6858048" cy="5214974"/>
          </a:xfrm>
        </p:spPr>
        <p:txBody>
          <a:bodyPr>
            <a:normAutofit/>
          </a:bodyPr>
          <a:lstStyle/>
          <a:p>
            <a:endParaRPr lang="en-GB" dirty="0"/>
          </a:p>
        </p:txBody>
      </p:sp>
      <p:pic>
        <p:nvPicPr>
          <p:cNvPr id="4" name="Picture 3" descr="Image result for map of Unguja na Pemba"/>
          <p:cNvPicPr/>
          <p:nvPr/>
        </p:nvPicPr>
        <p:blipFill>
          <a:blip r:embed="rId2" cstate="print"/>
          <a:srcRect/>
          <a:stretch>
            <a:fillRect/>
          </a:stretch>
        </p:blipFill>
        <p:spPr bwMode="auto">
          <a:xfrm>
            <a:off x="2285984" y="1214422"/>
            <a:ext cx="4643470" cy="4997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857255"/>
          </a:xfrm>
        </p:spPr>
        <p:txBody>
          <a:bodyPr>
            <a:normAutofit/>
          </a:bodyPr>
          <a:lstStyle/>
          <a:p>
            <a:pPr algn="ctr"/>
            <a:r>
              <a:rPr lang="en-GB" sz="3200" b="1" dirty="0" smtClean="0"/>
              <a:t>REVIVAL OF THE COMMISSION</a:t>
            </a:r>
            <a:endParaRPr lang="en-GB" sz="3200" b="1" dirty="0"/>
          </a:p>
        </p:txBody>
      </p:sp>
      <p:sp>
        <p:nvSpPr>
          <p:cNvPr id="3" name="Subtitle 2"/>
          <p:cNvSpPr>
            <a:spLocks noGrp="1"/>
          </p:cNvSpPr>
          <p:nvPr>
            <p:ph type="subTitle" idx="1"/>
          </p:nvPr>
        </p:nvSpPr>
        <p:spPr>
          <a:xfrm>
            <a:off x="714348" y="1428736"/>
            <a:ext cx="7715304" cy="4714908"/>
          </a:xfrm>
        </p:spPr>
        <p:txBody>
          <a:bodyPr>
            <a:normAutofit lnSpcReduction="10000"/>
          </a:bodyPr>
          <a:lstStyle/>
          <a:p>
            <a:pPr algn="just">
              <a:buFont typeface="Wingdings" pitchFamily="2" charset="2"/>
              <a:buChar char="§"/>
            </a:pPr>
            <a:r>
              <a:rPr lang="en-GB" sz="2800" dirty="0" smtClean="0">
                <a:solidFill>
                  <a:schemeClr val="tx1"/>
                </a:solidFill>
              </a:rPr>
              <a:t>Despite the fact that the Commission was established in 1986, it was not effective for almost 24 years due to so many reasons, where by political instability was one among them.</a:t>
            </a:r>
          </a:p>
          <a:p>
            <a:pPr algn="just"/>
            <a:endParaRPr lang="en-GB" sz="2800" dirty="0" smtClean="0">
              <a:solidFill>
                <a:schemeClr val="tx1"/>
              </a:solidFill>
            </a:endParaRPr>
          </a:p>
          <a:p>
            <a:pPr algn="just">
              <a:buFont typeface="Wingdings" pitchFamily="2" charset="2"/>
              <a:buChar char="§"/>
            </a:pPr>
            <a:r>
              <a:rPr lang="en-GB" sz="2800" dirty="0">
                <a:solidFill>
                  <a:schemeClr val="tx1"/>
                </a:solidFill>
              </a:rPr>
              <a:t> </a:t>
            </a:r>
            <a:r>
              <a:rPr lang="en-GB" sz="2800" dirty="0" smtClean="0">
                <a:solidFill>
                  <a:schemeClr val="tx1"/>
                </a:solidFill>
              </a:rPr>
              <a:t>The Commission was therefore revived at the end of 2010, where the Chairman, Secretary and the Commissioners were appointed, which marked the starting point of our journey</a:t>
            </a:r>
            <a:r>
              <a:rPr lang="en-GB" dirty="0" smtClean="0">
                <a:solidFill>
                  <a:schemeClr val="tx1"/>
                </a:solidFill>
              </a:rPr>
              <a:t>. </a:t>
            </a:r>
            <a:endParaRPr lang="en-GB"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1538" y="642918"/>
            <a:ext cx="7215238" cy="5214974"/>
          </a:xfrm>
        </p:spPr>
        <p:txBody>
          <a:bodyPr>
            <a:normAutofit/>
          </a:bodyPr>
          <a:lstStyle/>
          <a:p>
            <a:pPr algn="ctr"/>
            <a:r>
              <a:rPr lang="en-GB" sz="3600" b="1" dirty="0" smtClean="0">
                <a:solidFill>
                  <a:schemeClr val="tx1"/>
                </a:solidFill>
              </a:rPr>
              <a:t>Factors that lead to the Commission’s </a:t>
            </a:r>
            <a:r>
              <a:rPr lang="en-GB" sz="3600" b="1" dirty="0" smtClean="0">
                <a:solidFill>
                  <a:schemeClr val="tx1"/>
                </a:solidFill>
              </a:rPr>
              <a:t>success</a:t>
            </a:r>
          </a:p>
          <a:p>
            <a:pPr algn="ctr"/>
            <a:endParaRPr lang="en-GB" sz="3600" b="1" dirty="0" smtClean="0">
              <a:solidFill>
                <a:schemeClr val="tx1"/>
              </a:solidFill>
            </a:endParaRPr>
          </a:p>
          <a:p>
            <a:pPr marL="514350" indent="-514350" algn="just">
              <a:lnSpc>
                <a:spcPct val="150000"/>
              </a:lnSpc>
            </a:pPr>
            <a:r>
              <a:rPr lang="en-GB" sz="2400" dirty="0" smtClean="0">
                <a:solidFill>
                  <a:schemeClr val="tx1"/>
                </a:solidFill>
              </a:rPr>
              <a:t>1.	</a:t>
            </a:r>
            <a:r>
              <a:rPr lang="en-GB" sz="2800" dirty="0" smtClean="0">
                <a:solidFill>
                  <a:schemeClr val="tx1"/>
                </a:solidFill>
              </a:rPr>
              <a:t>Set </a:t>
            </a:r>
            <a:r>
              <a:rPr lang="en-GB" sz="2800" dirty="0" smtClean="0">
                <a:solidFill>
                  <a:schemeClr val="tx1"/>
                </a:solidFill>
              </a:rPr>
              <a:t>comprehensive strategic Plan</a:t>
            </a:r>
            <a:r>
              <a:rPr lang="en-GB" sz="2800" dirty="0" smtClean="0">
                <a:solidFill>
                  <a:schemeClr val="tx1"/>
                </a:solidFill>
              </a:rPr>
              <a:t>.</a:t>
            </a:r>
          </a:p>
          <a:p>
            <a:pPr marL="514350" indent="-514350" algn="just">
              <a:lnSpc>
                <a:spcPct val="150000"/>
              </a:lnSpc>
            </a:pPr>
            <a:endParaRPr lang="en-GB" sz="2800" dirty="0" smtClean="0">
              <a:solidFill>
                <a:schemeClr val="tx1"/>
              </a:solidFill>
            </a:endParaRPr>
          </a:p>
          <a:p>
            <a:pPr marL="514350" indent="-514350" algn="just"/>
            <a:r>
              <a:rPr lang="en-GB" sz="2800" dirty="0" smtClean="0">
                <a:solidFill>
                  <a:schemeClr val="tx1"/>
                </a:solidFill>
              </a:rPr>
              <a:t>2. Adhere to accomplish its objectives by proper utilising the little resources that We have.</a:t>
            </a:r>
            <a:endParaRPr lang="en-GB" sz="28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428605"/>
            <a:ext cx="7772400" cy="928694"/>
          </a:xfrm>
        </p:spPr>
        <p:txBody>
          <a:bodyPr>
            <a:normAutofit fontScale="90000"/>
          </a:bodyPr>
          <a:lstStyle/>
          <a:p>
            <a:r>
              <a:rPr lang="en-GB" b="1" dirty="0" smtClean="0">
                <a:solidFill>
                  <a:schemeClr val="tx1"/>
                </a:solidFill>
              </a:rPr>
              <a:t/>
            </a:r>
            <a:br>
              <a:rPr lang="en-GB" b="1" dirty="0" smtClean="0">
                <a:solidFill>
                  <a:schemeClr val="tx1"/>
                </a:solidFill>
              </a:rPr>
            </a:br>
            <a:r>
              <a:rPr lang="en-GB" b="1" dirty="0" smtClean="0">
                <a:solidFill>
                  <a:schemeClr val="tx1"/>
                </a:solidFill>
              </a:rPr>
              <a:t/>
            </a:r>
            <a:br>
              <a:rPr lang="en-GB" b="1"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b="1" dirty="0" smtClean="0">
                <a:solidFill>
                  <a:schemeClr val="tx1"/>
                </a:solidFill>
                <a:latin typeface="Calibri" pitchFamily="34" charset="0"/>
                <a:cs typeface="Calibri" pitchFamily="34" charset="0"/>
              </a:rPr>
              <a:t>1</a:t>
            </a:r>
            <a:r>
              <a:rPr lang="en-GB" b="1" dirty="0" smtClean="0">
                <a:solidFill>
                  <a:schemeClr val="tx1"/>
                </a:solidFill>
                <a:latin typeface="Century" pitchFamily="18" charset="0"/>
                <a:cs typeface="Calibri" pitchFamily="34" charset="0"/>
              </a:rPr>
              <a:t>. </a:t>
            </a:r>
            <a:r>
              <a:rPr lang="en-GB" sz="3600" b="1" dirty="0" smtClean="0">
                <a:solidFill>
                  <a:schemeClr val="tx1"/>
                </a:solidFill>
                <a:latin typeface="Century" pitchFamily="18" charset="0"/>
                <a:cs typeface="Calibri" pitchFamily="34" charset="0"/>
              </a:rPr>
              <a:t>Set comprehensive strategic </a:t>
            </a:r>
            <a:r>
              <a:rPr lang="en-GB" sz="3600" dirty="0" smtClean="0">
                <a:solidFill>
                  <a:schemeClr val="tx1"/>
                </a:solidFill>
                <a:latin typeface="Century" pitchFamily="18" charset="0"/>
                <a:cs typeface="Calibri" pitchFamily="34" charset="0"/>
              </a:rPr>
              <a:t>P</a:t>
            </a:r>
            <a:r>
              <a:rPr lang="en-GB" sz="3600" b="1" dirty="0" smtClean="0">
                <a:solidFill>
                  <a:schemeClr val="tx1"/>
                </a:solidFill>
                <a:latin typeface="Century" pitchFamily="18" charset="0"/>
                <a:cs typeface="Calibri" pitchFamily="34" charset="0"/>
              </a:rPr>
              <a:t>lan</a:t>
            </a:r>
            <a:r>
              <a:rPr lang="en-GB" sz="3600" b="1" dirty="0" smtClean="0">
                <a:solidFill>
                  <a:schemeClr val="tx1"/>
                </a:solidFill>
                <a:latin typeface="Calibri" pitchFamily="34" charset="0"/>
                <a:cs typeface="Calibri" pitchFamily="34" charset="0"/>
              </a:rPr>
              <a:t>.</a:t>
            </a:r>
            <a:r>
              <a:rPr lang="en-GB" b="1" dirty="0" smtClean="0">
                <a:solidFill>
                  <a:schemeClr val="tx1"/>
                </a:solidFill>
              </a:rPr>
              <a:t/>
            </a:r>
            <a:br>
              <a:rPr lang="en-GB" b="1" dirty="0" smtClean="0">
                <a:solidFill>
                  <a:schemeClr val="tx1"/>
                </a:solidFill>
              </a:rPr>
            </a:br>
            <a:endParaRPr lang="en-GB" dirty="0"/>
          </a:p>
        </p:txBody>
      </p:sp>
      <p:sp>
        <p:nvSpPr>
          <p:cNvPr id="3" name="Subtitle 2"/>
          <p:cNvSpPr>
            <a:spLocks noGrp="1"/>
          </p:cNvSpPr>
          <p:nvPr>
            <p:ph type="subTitle" idx="1"/>
          </p:nvPr>
        </p:nvSpPr>
        <p:spPr>
          <a:xfrm>
            <a:off x="1071538" y="1071546"/>
            <a:ext cx="7358114" cy="5286412"/>
          </a:xfrm>
        </p:spPr>
        <p:txBody>
          <a:bodyPr>
            <a:noAutofit/>
          </a:bodyPr>
          <a:lstStyle/>
          <a:p>
            <a:pPr marL="514350" indent="-514350" algn="just">
              <a:buFont typeface="Wingdings" pitchFamily="2" charset="2"/>
              <a:buChar char="§"/>
            </a:pPr>
            <a:r>
              <a:rPr lang="en-GB" sz="2800" dirty="0" smtClean="0">
                <a:solidFill>
                  <a:schemeClr val="tx1"/>
                </a:solidFill>
                <a:latin typeface="Century" pitchFamily="18" charset="0"/>
                <a:cs typeface="Calibri" pitchFamily="34" charset="0"/>
              </a:rPr>
              <a:t>Prepare the organisation structure.</a:t>
            </a:r>
          </a:p>
          <a:p>
            <a:pPr marL="514350" indent="-514350" algn="just">
              <a:buFont typeface="Wingdings" pitchFamily="2" charset="2"/>
              <a:buChar char="§"/>
            </a:pPr>
            <a:r>
              <a:rPr lang="en-GB" sz="2800" dirty="0" smtClean="0">
                <a:solidFill>
                  <a:schemeClr val="tx1"/>
                </a:solidFill>
                <a:latin typeface="Century" pitchFamily="18" charset="0"/>
                <a:cs typeface="Calibri" pitchFamily="34" charset="0"/>
              </a:rPr>
              <a:t>We improve our human resource from 5 employees to 27 within 6 years.</a:t>
            </a:r>
          </a:p>
          <a:p>
            <a:pPr marL="514350" indent="-514350" algn="just">
              <a:buFont typeface="Wingdings" pitchFamily="2" charset="2"/>
              <a:buChar char="§"/>
            </a:pPr>
            <a:r>
              <a:rPr lang="en-GB" sz="2800" dirty="0" smtClean="0">
                <a:solidFill>
                  <a:schemeClr val="tx1"/>
                </a:solidFill>
                <a:latin typeface="Century" pitchFamily="18" charset="0"/>
                <a:cs typeface="Calibri" pitchFamily="34" charset="0"/>
              </a:rPr>
              <a:t>Establish the tendency of capacity building annually.</a:t>
            </a:r>
          </a:p>
          <a:p>
            <a:pPr marL="514350" indent="-514350" algn="just">
              <a:buFont typeface="Wingdings" pitchFamily="2" charset="2"/>
              <a:buChar char="§"/>
            </a:pPr>
            <a:r>
              <a:rPr lang="en-GB" sz="2800" dirty="0" smtClean="0">
                <a:solidFill>
                  <a:schemeClr val="tx1"/>
                </a:solidFill>
                <a:latin typeface="Century" pitchFamily="18" charset="0"/>
                <a:cs typeface="Calibri" pitchFamily="34" charset="0"/>
              </a:rPr>
              <a:t>Creating conducive working environment by providing working equipments and healthy facilities.</a:t>
            </a:r>
          </a:p>
          <a:p>
            <a:pPr marL="514350" indent="-514350" algn="just">
              <a:buFont typeface="Wingdings" pitchFamily="2" charset="2"/>
              <a:buChar char="§"/>
            </a:pPr>
            <a:r>
              <a:rPr lang="en-GB" sz="2800" dirty="0" smtClean="0">
                <a:solidFill>
                  <a:schemeClr val="tx1"/>
                </a:solidFill>
                <a:latin typeface="Century" pitchFamily="18" charset="0"/>
                <a:cs typeface="Calibri" pitchFamily="34" charset="0"/>
              </a:rPr>
              <a:t>Attain a permanent  office after 3 years.</a:t>
            </a:r>
          </a:p>
          <a:p>
            <a:pPr marL="514350" indent="-514350" algn="just">
              <a:buFont typeface="Wingdings" pitchFamily="2" charset="2"/>
              <a:buChar char="§"/>
            </a:pPr>
            <a:r>
              <a:rPr lang="en-GB" sz="2800" dirty="0" smtClean="0">
                <a:solidFill>
                  <a:schemeClr val="tx1"/>
                </a:solidFill>
                <a:latin typeface="Century" pitchFamily="18" charset="0"/>
                <a:cs typeface="Calibri" pitchFamily="34" charset="0"/>
              </a:rPr>
              <a:t>Have an independent budget</a:t>
            </a:r>
            <a:r>
              <a:rPr lang="en-GB" sz="2800" dirty="0" smtClean="0">
                <a:solidFill>
                  <a:schemeClr val="tx1"/>
                </a:solidFill>
                <a:latin typeface="Calibri" pitchFamily="34" charset="0"/>
                <a:cs typeface="Calibri" pitchFamily="34"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428604"/>
            <a:ext cx="7772400" cy="1071570"/>
          </a:xfrm>
        </p:spPr>
        <p:txBody>
          <a:bodyPr>
            <a:normAutofit fontScale="90000"/>
          </a:bodyPr>
          <a:lstStyle/>
          <a:p>
            <a:pPr algn="just"/>
            <a:r>
              <a:rPr lang="en-GB" sz="3600" b="1" dirty="0" smtClean="0">
                <a:solidFill>
                  <a:schemeClr val="tx1"/>
                </a:solidFill>
                <a:latin typeface="+mn-lt"/>
              </a:rPr>
              <a:t>2. </a:t>
            </a:r>
            <a:r>
              <a:rPr lang="en-GB" sz="3600" b="1" dirty="0" smtClean="0">
                <a:solidFill>
                  <a:schemeClr val="tx1"/>
                </a:solidFill>
                <a:latin typeface="+mn-lt"/>
                <a:cs typeface="Calibri" pitchFamily="34" charset="0"/>
              </a:rPr>
              <a:t>Adhere to accomplish the Commissions  objectives. </a:t>
            </a:r>
            <a:endParaRPr lang="en-GB" sz="3600" b="1" dirty="0">
              <a:latin typeface="+mn-lt"/>
              <a:cs typeface="Calibri" pitchFamily="34" charset="0"/>
            </a:endParaRPr>
          </a:p>
        </p:txBody>
      </p:sp>
      <p:sp>
        <p:nvSpPr>
          <p:cNvPr id="3" name="Subtitle 2"/>
          <p:cNvSpPr>
            <a:spLocks noGrp="1"/>
          </p:cNvSpPr>
          <p:nvPr>
            <p:ph type="subTitle" idx="1"/>
          </p:nvPr>
        </p:nvSpPr>
        <p:spPr>
          <a:xfrm>
            <a:off x="642910" y="1714488"/>
            <a:ext cx="7715304" cy="4786346"/>
          </a:xfrm>
        </p:spPr>
        <p:txBody>
          <a:bodyPr>
            <a:normAutofit/>
          </a:bodyPr>
          <a:lstStyle/>
          <a:p>
            <a:pPr algn="just">
              <a:buFont typeface="Wingdings" pitchFamily="2" charset="2"/>
              <a:buChar char="§"/>
            </a:pPr>
            <a:r>
              <a:rPr lang="en-GB" sz="2400" dirty="0" smtClean="0">
                <a:solidFill>
                  <a:schemeClr val="tx1"/>
                </a:solidFill>
              </a:rPr>
              <a:t> We set </a:t>
            </a:r>
            <a:r>
              <a:rPr lang="en-GB" sz="2400" b="1" i="1" dirty="0" smtClean="0">
                <a:solidFill>
                  <a:schemeClr val="tx1"/>
                </a:solidFill>
              </a:rPr>
              <a:t>crucial programs for review in order </a:t>
            </a:r>
            <a:r>
              <a:rPr lang="en-GB" sz="2400" dirty="0" smtClean="0">
                <a:solidFill>
                  <a:schemeClr val="tx1"/>
                </a:solidFill>
              </a:rPr>
              <a:t>to draw attention to  the public as for them to realise the importance of the Commissions </a:t>
            </a:r>
            <a:r>
              <a:rPr lang="en-GB" sz="2400" dirty="0" smtClean="0">
                <a:solidFill>
                  <a:schemeClr val="tx1"/>
                </a:solidFill>
              </a:rPr>
              <a:t>E.g. </a:t>
            </a:r>
            <a:r>
              <a:rPr lang="en-GB" sz="2400" dirty="0" smtClean="0">
                <a:solidFill>
                  <a:schemeClr val="tx1"/>
                </a:solidFill>
              </a:rPr>
              <a:t>( Law of Evidence Cap.5/1917, Criminal Procedure No.7/2004 </a:t>
            </a:r>
            <a:r>
              <a:rPr lang="en-GB" sz="2400" dirty="0" smtClean="0">
                <a:solidFill>
                  <a:schemeClr val="tx1"/>
                </a:solidFill>
              </a:rPr>
              <a:t>e. t. c).</a:t>
            </a:r>
          </a:p>
          <a:p>
            <a:pPr algn="just">
              <a:buFont typeface="Wingdings" pitchFamily="2" charset="2"/>
              <a:buChar char="§"/>
            </a:pPr>
            <a:endParaRPr lang="en-GB" sz="2400" dirty="0" smtClean="0">
              <a:solidFill>
                <a:schemeClr val="tx1"/>
              </a:solidFill>
            </a:endParaRPr>
          </a:p>
          <a:p>
            <a:pPr algn="just">
              <a:buFont typeface="Wingdings" pitchFamily="2" charset="2"/>
              <a:buChar char="§"/>
            </a:pPr>
            <a:r>
              <a:rPr lang="en-GB" sz="2400" dirty="0" smtClean="0">
                <a:solidFill>
                  <a:schemeClr val="tx1"/>
                </a:solidFill>
              </a:rPr>
              <a:t> We </a:t>
            </a:r>
            <a:r>
              <a:rPr lang="en-GB" sz="2400" b="1" i="1" dirty="0" smtClean="0">
                <a:solidFill>
                  <a:schemeClr val="tx1"/>
                </a:solidFill>
              </a:rPr>
              <a:t>planned properly and  Utilised  effectively a little financial resource </a:t>
            </a:r>
            <a:r>
              <a:rPr lang="en-GB" sz="2400" dirty="0" smtClean="0">
                <a:solidFill>
                  <a:schemeClr val="tx1"/>
                </a:solidFill>
              </a:rPr>
              <a:t>that we have to any planned project. ( we have to adjust our selves according to our means and most of the work are done on volunteering bases),</a:t>
            </a:r>
          </a:p>
          <a:p>
            <a:pPr algn="just">
              <a:buFont typeface="Wingdings" pitchFamily="2" charset="2"/>
              <a:buChar char="§"/>
            </a:pPr>
            <a:endParaRPr lang="en-GB" dirty="0" smtClean="0">
              <a:solidFill>
                <a:schemeClr val="tx1"/>
              </a:solidFill>
            </a:endParaRPr>
          </a:p>
          <a:p>
            <a:pPr algn="just"/>
            <a:endParaRPr lang="en-GB" dirty="0" smtClean="0">
              <a:solidFill>
                <a:schemeClr val="tx1"/>
              </a:solidFill>
            </a:endParaRPr>
          </a:p>
          <a:p>
            <a:pPr algn="just">
              <a:buFont typeface="Wingdings" pitchFamily="2" charset="2"/>
              <a:buChar char="§"/>
            </a:pPr>
            <a:endParaRPr lang="en-GB"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48" y="928670"/>
            <a:ext cx="7572428" cy="4929222"/>
          </a:xfrm>
        </p:spPr>
        <p:txBody>
          <a:bodyPr>
            <a:normAutofit lnSpcReduction="10000"/>
          </a:bodyPr>
          <a:lstStyle/>
          <a:p>
            <a:pPr algn="just">
              <a:buFont typeface="Wingdings" pitchFamily="2" charset="2"/>
              <a:buChar char="§"/>
            </a:pPr>
            <a:r>
              <a:rPr lang="en-GB" sz="2400" dirty="0" smtClean="0">
                <a:solidFill>
                  <a:schemeClr val="tx1"/>
                </a:solidFill>
                <a:latin typeface="Century" pitchFamily="18" charset="0"/>
                <a:cs typeface="Calibri" pitchFamily="34" charset="0"/>
              </a:rPr>
              <a:t> </a:t>
            </a:r>
            <a:r>
              <a:rPr lang="en-GB" sz="2800" dirty="0" smtClean="0">
                <a:solidFill>
                  <a:schemeClr val="tx1"/>
                </a:solidFill>
                <a:latin typeface="Century" pitchFamily="18" charset="0"/>
                <a:cs typeface="Calibri" pitchFamily="34" charset="0"/>
              </a:rPr>
              <a:t>We stick to the review procedures that insist </a:t>
            </a:r>
            <a:r>
              <a:rPr lang="en-GB" sz="2800" b="1" i="1" dirty="0" smtClean="0">
                <a:solidFill>
                  <a:schemeClr val="tx1"/>
                </a:solidFill>
                <a:latin typeface="Century" pitchFamily="18" charset="0"/>
                <a:cs typeface="Calibri" pitchFamily="34" charset="0"/>
              </a:rPr>
              <a:t>in public participation which we find to be a potential source of research </a:t>
            </a:r>
            <a:r>
              <a:rPr lang="en-GB" sz="2800" dirty="0" smtClean="0">
                <a:solidFill>
                  <a:schemeClr val="tx1"/>
                </a:solidFill>
                <a:latin typeface="Century" pitchFamily="18" charset="0"/>
                <a:cs typeface="Calibri" pitchFamily="34" charset="0"/>
              </a:rPr>
              <a:t>to enhance our laws in relation to the change of our society</a:t>
            </a:r>
            <a:r>
              <a:rPr lang="en-GB" sz="2800" dirty="0" smtClean="0">
                <a:solidFill>
                  <a:schemeClr val="tx1"/>
                </a:solidFill>
                <a:latin typeface="Century" pitchFamily="18" charset="0"/>
                <a:cs typeface="Calibri" pitchFamily="34" charset="0"/>
              </a:rPr>
              <a:t>.</a:t>
            </a:r>
          </a:p>
          <a:p>
            <a:pPr algn="just">
              <a:buFont typeface="Wingdings" pitchFamily="2" charset="2"/>
              <a:buChar char="§"/>
            </a:pPr>
            <a:endParaRPr lang="en-GB" sz="2800" dirty="0" smtClean="0">
              <a:solidFill>
                <a:schemeClr val="tx1"/>
              </a:solidFill>
              <a:latin typeface="Century" pitchFamily="18" charset="0"/>
              <a:cs typeface="Calibri" pitchFamily="34" charset="0"/>
            </a:endParaRPr>
          </a:p>
          <a:p>
            <a:pPr algn="just">
              <a:buFont typeface="Wingdings" pitchFamily="2" charset="2"/>
              <a:buChar char="§"/>
            </a:pPr>
            <a:r>
              <a:rPr lang="en-GB" sz="2800" dirty="0">
                <a:solidFill>
                  <a:schemeClr val="tx1"/>
                </a:solidFill>
                <a:latin typeface="Century" pitchFamily="18" charset="0"/>
                <a:cs typeface="Calibri" pitchFamily="34" charset="0"/>
              </a:rPr>
              <a:t> </a:t>
            </a:r>
            <a:r>
              <a:rPr lang="en-GB" sz="2800" dirty="0" smtClean="0">
                <a:solidFill>
                  <a:schemeClr val="tx1"/>
                </a:solidFill>
                <a:latin typeface="Century" pitchFamily="18" charset="0"/>
                <a:cs typeface="Calibri" pitchFamily="34" charset="0"/>
              </a:rPr>
              <a:t>legal comparative research,  Expert consultations and  </a:t>
            </a:r>
            <a:r>
              <a:rPr lang="en-GB" sz="2800" b="1" i="1" dirty="0" smtClean="0">
                <a:solidFill>
                  <a:schemeClr val="tx1"/>
                </a:solidFill>
                <a:latin typeface="Century" pitchFamily="18" charset="0"/>
                <a:cs typeface="Calibri" pitchFamily="34" charset="0"/>
              </a:rPr>
              <a:t>Stakeholders’ meeting are being conducted and held </a:t>
            </a:r>
            <a:r>
              <a:rPr lang="en-GB" sz="2800" dirty="0" smtClean="0">
                <a:solidFill>
                  <a:schemeClr val="tx1"/>
                </a:solidFill>
                <a:latin typeface="Century" pitchFamily="18" charset="0"/>
                <a:cs typeface="Calibri" pitchFamily="34" charset="0"/>
              </a:rPr>
              <a:t>from time to time so as to produce an active and effective reports. </a:t>
            </a:r>
          </a:p>
          <a:p>
            <a:pPr algn="just">
              <a:buFont typeface="Wingdings" pitchFamily="2" charset="2"/>
              <a:buChar char="§"/>
            </a:pPr>
            <a:endParaRPr lang="en-GB" sz="24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0589A42DCACB4AA414BCC53A3B2812" ma:contentTypeVersion="1" ma:contentTypeDescription="Create a new document." ma:contentTypeScope="" ma:versionID="c63d93a18e59ee1c58bb623bfc12c7b7">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8C70F8B-B58D-4E11-A9D0-3C034601E0EB}"/>
</file>

<file path=customXml/itemProps2.xml><?xml version="1.0" encoding="utf-8"?>
<ds:datastoreItem xmlns:ds="http://schemas.openxmlformats.org/officeDocument/2006/customXml" ds:itemID="{359A4A79-9388-4FCD-B7B1-D5AF39D9B211}"/>
</file>

<file path=customXml/itemProps3.xml><?xml version="1.0" encoding="utf-8"?>
<ds:datastoreItem xmlns:ds="http://schemas.openxmlformats.org/officeDocument/2006/customXml" ds:itemID="{6BCCF49B-E33C-40AC-8831-6D886DCDE9CA}"/>
</file>

<file path=docProps/app.xml><?xml version="1.0" encoding="utf-8"?>
<Properties xmlns="http://schemas.openxmlformats.org/officeDocument/2006/extended-properties" xmlns:vt="http://schemas.openxmlformats.org/officeDocument/2006/docPropsVTypes">
  <Template>Oriel</Template>
  <TotalTime>756</TotalTime>
  <Words>812</Words>
  <Application>Microsoft Office PowerPoint</Application>
  <PresentationFormat>On-screen Show (4:3)</PresentationFormat>
  <Paragraphs>67</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THE LAW REVIEW COMMISSION OF ZANZIBAR </vt:lpstr>
      <vt:lpstr>HISTORICAL BACK GROUND</vt:lpstr>
      <vt:lpstr>                         It’s Powers</vt:lpstr>
      <vt:lpstr>The Zanzibar Islands </vt:lpstr>
      <vt:lpstr>REVIVAL OF THE COMMISSION</vt:lpstr>
      <vt:lpstr>Slide 6</vt:lpstr>
      <vt:lpstr>             1. Set comprehensive strategic Plan. </vt:lpstr>
      <vt:lpstr>2. Adhere to accomplish the Commissions  objectives. </vt:lpstr>
      <vt:lpstr>Slide 9</vt:lpstr>
      <vt:lpstr>Slide 10</vt:lpstr>
      <vt:lpstr> Challenges of the Commission </vt:lpstr>
      <vt:lpstr>Slide 12</vt:lpstr>
      <vt:lpstr>COMMISSION SUCCESSES WITHIN 6 YEARS OF IT’S REVIVAL</vt:lpstr>
      <vt:lpstr> How does the Commission face it’s Challenges </vt:lpstr>
      <vt:lpstr>Slide 15</vt:lpstr>
      <vt:lpstr>Conclusion</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LAW REVIEW COMMISSION OF ZANZIBAR</dc:title>
  <dc:creator>user</dc:creator>
  <cp:lastModifiedBy>user</cp:lastModifiedBy>
  <cp:revision>140</cp:revision>
  <dcterms:created xsi:type="dcterms:W3CDTF">2017-03-06T07:32:40Z</dcterms:created>
  <dcterms:modified xsi:type="dcterms:W3CDTF">2017-06-27T05:32:24Z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0x010100360589A42DCACB4AA414BCC53A3B2812</vt:lpwstr>
  </property>
</Properties>
</file>