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0"/>
  </p:notesMasterIdLst>
  <p:sldIdLst>
    <p:sldId id="295" r:id="rId2"/>
    <p:sldId id="296" r:id="rId3"/>
    <p:sldId id="297" r:id="rId4"/>
    <p:sldId id="298" r:id="rId5"/>
    <p:sldId id="299" r:id="rId6"/>
    <p:sldId id="300" r:id="rId7"/>
    <p:sldId id="301" r:id="rId8"/>
    <p:sldId id="302" r:id="rId9"/>
    <p:sldId id="303" r:id="rId10"/>
    <p:sldId id="304" r:id="rId11"/>
    <p:sldId id="305" r:id="rId12"/>
    <p:sldId id="307" r:id="rId13"/>
    <p:sldId id="308" r:id="rId14"/>
    <p:sldId id="309" r:id="rId15"/>
    <p:sldId id="310" r:id="rId16"/>
    <p:sldId id="311" r:id="rId17"/>
    <p:sldId id="312" r:id="rId18"/>
    <p:sldId id="306" r:id="rId1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jiyah Nuha Jeewah" initials="NN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3073" autoAdjust="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BE0249A-2AB9-41F3-B633-01F0FA8F53B4}" type="datetimeFigureOut">
              <a:rPr lang="en-US" smtClean="0"/>
              <a:pPr/>
              <a:t>7/29/2017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05070E4-950A-44CE-B50F-C7F4806DC5A9}" type="slidenum">
              <a:rPr lang="en-US" smtClean="0"/>
              <a:pPr/>
              <a:t>‹#›</a:t>
            </a:fld>
            <a:endParaRPr lang="en-US" dirty="0"/>
          </a:p>
        </p:txBody>
      </p:sp>
    </p:spTree>
    <p:extLst>
      <p:ext uri="{BB962C8B-B14F-4D97-AF65-F5344CB8AC3E}">
        <p14:creationId xmlns:p14="http://schemas.microsoft.com/office/powerpoint/2010/main" val="397095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A99B1676-1874-4EE4-89CC-A7297A438C13}" type="datetimeFigureOut">
              <a:rPr lang="en-US" smtClean="0"/>
              <a:pPr/>
              <a:t>7/29/2017</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CE72FEFE-EF1C-4999-9D5E-8E952731F009}"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9B1676-1874-4EE4-89CC-A7297A438C13}" type="datetimeFigureOut">
              <a:rPr lang="en-US" smtClean="0"/>
              <a:pPr/>
              <a:t>7/29/2017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2FEFE-EF1C-4999-9D5E-8E952731F00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9B1676-1874-4EE4-89CC-A7297A438C13}" type="datetimeFigureOut">
              <a:rPr lang="en-US" smtClean="0"/>
              <a:pPr/>
              <a:t>7/29/2017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2FEFE-EF1C-4999-9D5E-8E952731F00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9B1676-1874-4EE4-89CC-A7297A438C13}" type="datetimeFigureOut">
              <a:rPr lang="en-US" smtClean="0"/>
              <a:pPr/>
              <a:t>7/29/2017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2FEFE-EF1C-4999-9D5E-8E952731F00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9B1676-1874-4EE4-89CC-A7297A438C13}" type="datetimeFigureOut">
              <a:rPr lang="en-US" smtClean="0"/>
              <a:pPr/>
              <a:t>7/29/2017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2FEFE-EF1C-4999-9D5E-8E952731F009}"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9B1676-1874-4EE4-89CC-A7297A438C13}" type="datetimeFigureOut">
              <a:rPr lang="en-US" smtClean="0"/>
              <a:pPr/>
              <a:t>7/29/2017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72FEFE-EF1C-4999-9D5E-8E952731F00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9B1676-1874-4EE4-89CC-A7297A438C13}" type="datetimeFigureOut">
              <a:rPr lang="en-US" smtClean="0"/>
              <a:pPr/>
              <a:t>7/29/2017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72FEFE-EF1C-4999-9D5E-8E952731F00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9B1676-1874-4EE4-89CC-A7297A438C13}" type="datetimeFigureOut">
              <a:rPr lang="en-US" smtClean="0"/>
              <a:pPr/>
              <a:t>7/29/2017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72FEFE-EF1C-4999-9D5E-8E952731F00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99B1676-1874-4EE4-89CC-A7297A438C13}" type="datetimeFigureOut">
              <a:rPr lang="en-US" smtClean="0"/>
              <a:pPr/>
              <a:t>7/29/2017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72FEFE-EF1C-4999-9D5E-8E952731F009}"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9B1676-1874-4EE4-89CC-A7297A438C13}" type="datetimeFigureOut">
              <a:rPr lang="en-US" smtClean="0"/>
              <a:pPr/>
              <a:t>7/29/2017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72FEFE-EF1C-4999-9D5E-8E952731F00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99B1676-1874-4EE4-89CC-A7297A438C13}" type="datetimeFigureOut">
              <a:rPr lang="en-US" smtClean="0"/>
              <a:pPr/>
              <a:t>7/29/2017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72FEFE-EF1C-4999-9D5E-8E952731F009}"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99B1676-1874-4EE4-89CC-A7297A438C13}" type="datetimeFigureOut">
              <a:rPr lang="en-US" smtClean="0"/>
              <a:pPr/>
              <a:t>7/29/2017</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E72FEFE-EF1C-4999-9D5E-8E952731F009}"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5784" y="980728"/>
            <a:ext cx="6516216" cy="1904232"/>
          </a:xfrm>
        </p:spPr>
        <p:txBody>
          <a:bodyPr>
            <a:normAutofit fontScale="90000"/>
          </a:bodyPr>
          <a:lstStyle/>
          <a:p>
            <a:pPr algn="ctr"/>
            <a:r>
              <a:rPr lang="en-GB" dirty="0" smtClean="0"/>
              <a:t>     </a:t>
            </a:r>
            <a:r>
              <a:rPr lang="en-GB" b="1" dirty="0" smtClean="0"/>
              <a:t>NEED FOR CHANGES </a:t>
            </a:r>
            <a:br>
              <a:rPr lang="en-GB" b="1" dirty="0" smtClean="0"/>
            </a:br>
            <a:r>
              <a:rPr lang="en-GB" b="1" dirty="0" smtClean="0"/>
              <a:t>IN THE LAW </a:t>
            </a:r>
            <a:br>
              <a:rPr lang="en-GB" b="1" dirty="0" smtClean="0"/>
            </a:br>
            <a:r>
              <a:rPr lang="en-GB" b="1" dirty="0" smtClean="0"/>
              <a:t>OF </a:t>
            </a:r>
            <a:br>
              <a:rPr lang="en-GB" b="1" dirty="0" smtClean="0"/>
            </a:br>
            <a:r>
              <a:rPr lang="en-GB" b="1" dirty="0" smtClean="0"/>
              <a:t>EVIDENCE</a:t>
            </a:r>
            <a:endParaRPr lang="en-GB" b="1" dirty="0"/>
          </a:p>
        </p:txBody>
      </p:sp>
      <p:sp>
        <p:nvSpPr>
          <p:cNvPr id="3" name="Subtitle 2"/>
          <p:cNvSpPr>
            <a:spLocks noGrp="1"/>
          </p:cNvSpPr>
          <p:nvPr>
            <p:ph type="subTitle" idx="1"/>
          </p:nvPr>
        </p:nvSpPr>
        <p:spPr>
          <a:xfrm>
            <a:off x="2390100" y="3870058"/>
            <a:ext cx="7406640" cy="2731064"/>
          </a:xfrm>
        </p:spPr>
        <p:txBody>
          <a:bodyPr>
            <a:normAutofit fontScale="92500" lnSpcReduction="20000"/>
          </a:bodyPr>
          <a:lstStyle/>
          <a:p>
            <a:endParaRPr lang="en-GB" b="1" dirty="0" smtClean="0">
              <a:solidFill>
                <a:srgbClr val="FF0000"/>
              </a:solidFill>
            </a:endParaRPr>
          </a:p>
          <a:p>
            <a:endParaRPr lang="en-GB" b="1" dirty="0" smtClean="0">
              <a:solidFill>
                <a:srgbClr val="FF0000"/>
              </a:solidFill>
            </a:endParaRPr>
          </a:p>
          <a:p>
            <a:endParaRPr lang="en-GB" b="1" dirty="0">
              <a:solidFill>
                <a:srgbClr val="FF0000"/>
              </a:solidFill>
            </a:endParaRPr>
          </a:p>
          <a:p>
            <a:pPr algn="ctr"/>
            <a:endParaRPr lang="en-GB" b="1" dirty="0" smtClean="0">
              <a:solidFill>
                <a:srgbClr val="FF0000"/>
              </a:solidFill>
            </a:endParaRPr>
          </a:p>
          <a:p>
            <a:pPr algn="ctr"/>
            <a:r>
              <a:rPr lang="en-GB" b="1" dirty="0" smtClean="0">
                <a:solidFill>
                  <a:srgbClr val="FF0000"/>
                </a:solidFill>
              </a:rPr>
              <a:t>Satyajit Boolell, SC</a:t>
            </a:r>
          </a:p>
          <a:p>
            <a:pPr algn="ctr"/>
            <a:r>
              <a:rPr lang="en-GB" b="1" dirty="0" smtClean="0">
                <a:solidFill>
                  <a:srgbClr val="FF0000"/>
                </a:solidFill>
              </a:rPr>
              <a:t>Director of Public Prosecutions</a:t>
            </a:r>
          </a:p>
          <a:p>
            <a:pPr algn="ctr"/>
            <a:r>
              <a:rPr lang="en-GB" b="1" dirty="0" smtClean="0">
                <a:solidFill>
                  <a:srgbClr val="FF0000"/>
                </a:solidFill>
              </a:rPr>
              <a:t>30</a:t>
            </a:r>
            <a:r>
              <a:rPr lang="en-GB" b="1" baseline="30000" dirty="0" smtClean="0">
                <a:solidFill>
                  <a:srgbClr val="FF0000"/>
                </a:solidFill>
              </a:rPr>
              <a:t>th</a:t>
            </a:r>
            <a:r>
              <a:rPr lang="en-GB" b="1" dirty="0" smtClean="0">
                <a:solidFill>
                  <a:srgbClr val="FF0000"/>
                </a:solidFill>
              </a:rPr>
              <a:t> June 2017</a:t>
            </a:r>
            <a:endParaRPr lang="en-GB"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284984"/>
            <a:ext cx="1890713"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0" y="0"/>
            <a:ext cx="333848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50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FF0000"/>
                </a:solidFill>
              </a:rPr>
              <a:t>DNA EVIDENCE</a:t>
            </a:r>
            <a:endParaRPr lang="en-GB"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GB" dirty="0" smtClean="0"/>
              <a:t>The two </a:t>
            </a:r>
            <a:r>
              <a:rPr lang="en-GB" dirty="0"/>
              <a:t>tier </a:t>
            </a:r>
            <a:r>
              <a:rPr lang="en-GB" dirty="0" smtClean="0"/>
              <a:t>process</a:t>
            </a:r>
          </a:p>
          <a:p>
            <a:pPr marL="82296" indent="0">
              <a:buNone/>
            </a:pPr>
            <a:endParaRPr lang="en-GB" b="1" dirty="0" smtClean="0"/>
          </a:p>
          <a:p>
            <a:pPr marL="82296" indent="0">
              <a:buNone/>
            </a:pPr>
            <a:r>
              <a:rPr lang="en-GB" b="1" dirty="0" smtClean="0"/>
              <a:t>Judge’s direction</a:t>
            </a:r>
            <a:r>
              <a:rPr lang="en-GB" dirty="0" smtClean="0"/>
              <a:t>:</a:t>
            </a:r>
          </a:p>
          <a:p>
            <a:pPr marL="82296" indent="0">
              <a:buNone/>
            </a:pPr>
            <a:endParaRPr lang="en-GB" dirty="0"/>
          </a:p>
          <a:p>
            <a:pPr marL="82296" indent="0" algn="ctr">
              <a:buNone/>
            </a:pPr>
            <a:r>
              <a:rPr lang="en-GB" i="1" dirty="0"/>
              <a:t>“ Members of the jury , if you accept the scientific evidence called by the prosecution, this means</a:t>
            </a:r>
          </a:p>
          <a:p>
            <a:pPr marL="82296" indent="0" algn="ctr">
              <a:buNone/>
            </a:pPr>
            <a:r>
              <a:rPr lang="en-GB" i="1" dirty="0"/>
              <a:t>that there are probably only four or five males in Mauritius from whom the semen could have</a:t>
            </a:r>
          </a:p>
          <a:p>
            <a:pPr marL="82296" indent="0" algn="ctr">
              <a:buNone/>
            </a:pPr>
            <a:r>
              <a:rPr lang="en-GB" i="1" dirty="0"/>
              <a:t>come . The defendant is one of them</a:t>
            </a:r>
            <a:r>
              <a:rPr lang="en-GB" i="1" dirty="0" smtClean="0"/>
              <a:t>. The </a:t>
            </a:r>
            <a:r>
              <a:rPr lang="en-GB" i="1" dirty="0"/>
              <a:t>decision you have reached on all the evidence </a:t>
            </a:r>
            <a:r>
              <a:rPr lang="en-GB" i="1" dirty="0" smtClean="0"/>
              <a:t>is whether </a:t>
            </a:r>
            <a:r>
              <a:rPr lang="en-GB" i="1" dirty="0"/>
              <a:t>you are sure that it was defendant who let the stain or whether it is possible it was one </a:t>
            </a:r>
            <a:r>
              <a:rPr lang="en-GB" i="1" dirty="0" smtClean="0"/>
              <a:t>of that </a:t>
            </a:r>
            <a:r>
              <a:rPr lang="en-GB" i="1" dirty="0"/>
              <a:t>other small group of men”.</a:t>
            </a:r>
          </a:p>
        </p:txBody>
      </p:sp>
    </p:spTree>
    <p:extLst>
      <p:ext uri="{BB962C8B-B14F-4D97-AF65-F5344CB8AC3E}">
        <p14:creationId xmlns:p14="http://schemas.microsoft.com/office/powerpoint/2010/main" val="2236868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Pre-recorded evidence of vulnerable</a:t>
            </a:r>
          </a:p>
        </p:txBody>
      </p:sp>
      <p:sp>
        <p:nvSpPr>
          <p:cNvPr id="3" name="Content Placeholder 2"/>
          <p:cNvSpPr>
            <a:spLocks noGrp="1"/>
          </p:cNvSpPr>
          <p:nvPr>
            <p:ph idx="1"/>
          </p:nvPr>
        </p:nvSpPr>
        <p:spPr/>
        <p:txBody>
          <a:bodyPr>
            <a:normAutofit fontScale="77500" lnSpcReduction="20000"/>
          </a:bodyPr>
          <a:lstStyle/>
          <a:p>
            <a:r>
              <a:rPr lang="en-GB" dirty="0" smtClean="0"/>
              <a:t>Initial </a:t>
            </a:r>
            <a:r>
              <a:rPr lang="en-GB" dirty="0"/>
              <a:t>interview between </a:t>
            </a:r>
            <a:r>
              <a:rPr lang="en-GB" dirty="0" smtClean="0"/>
              <a:t>the police </a:t>
            </a:r>
            <a:r>
              <a:rPr lang="en-GB" dirty="0"/>
              <a:t>and the witness (evidence interview</a:t>
            </a:r>
            <a:r>
              <a:rPr lang="en-GB" dirty="0" smtClean="0"/>
              <a:t>);</a:t>
            </a:r>
          </a:p>
          <a:p>
            <a:endParaRPr lang="en-GB" dirty="0" smtClean="0"/>
          </a:p>
          <a:p>
            <a:r>
              <a:rPr lang="en-GB" dirty="0" smtClean="0"/>
              <a:t>Audio </a:t>
            </a:r>
            <a:r>
              <a:rPr lang="en-GB" dirty="0"/>
              <a:t>visual recording of </a:t>
            </a:r>
            <a:r>
              <a:rPr lang="en-GB" dirty="0" smtClean="0"/>
              <a:t>interviews – Admissibility</a:t>
            </a:r>
            <a:endParaRPr lang="en-GB" dirty="0"/>
          </a:p>
          <a:p>
            <a:endParaRPr lang="en-GB" dirty="0"/>
          </a:p>
          <a:p>
            <a:r>
              <a:rPr lang="en-GB" dirty="0" smtClean="0"/>
              <a:t>Sexual cases- need to reduce trauma of complainants</a:t>
            </a:r>
          </a:p>
          <a:p>
            <a:endParaRPr lang="en-GB" dirty="0"/>
          </a:p>
          <a:p>
            <a:r>
              <a:rPr lang="en-GB" dirty="0" smtClean="0"/>
              <a:t>Child witnesses – spared from atmosphere of court</a:t>
            </a:r>
          </a:p>
          <a:p>
            <a:endParaRPr lang="en-GB" dirty="0" smtClean="0"/>
          </a:p>
          <a:p>
            <a:r>
              <a:rPr lang="en-GB" dirty="0"/>
              <a:t>Section 28 of the </a:t>
            </a:r>
            <a:r>
              <a:rPr lang="en-GB" dirty="0" smtClean="0"/>
              <a:t>UK Youth </a:t>
            </a:r>
            <a:r>
              <a:rPr lang="en-GB" dirty="0"/>
              <a:t>Justice and Criminal Evidence Act </a:t>
            </a:r>
            <a:r>
              <a:rPr lang="en-GB" dirty="0" smtClean="0"/>
              <a:t>1999 – Admissibility of video recording</a:t>
            </a:r>
          </a:p>
          <a:p>
            <a:pPr marL="82296" indent="0">
              <a:buNone/>
            </a:pPr>
            <a:endParaRPr lang="en-GB" dirty="0"/>
          </a:p>
        </p:txBody>
      </p:sp>
    </p:spTree>
    <p:extLst>
      <p:ext uri="{BB962C8B-B14F-4D97-AF65-F5344CB8AC3E}">
        <p14:creationId xmlns:p14="http://schemas.microsoft.com/office/powerpoint/2010/main" val="340142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82296" indent="0" algn="ctr">
              <a:buNone/>
            </a:pPr>
            <a:r>
              <a:rPr lang="en-GB" b="1" dirty="0" smtClean="0">
                <a:solidFill>
                  <a:srgbClr val="FF0000"/>
                </a:solidFill>
              </a:rPr>
              <a:t>EVIDENCE OF CHILDREN</a:t>
            </a:r>
          </a:p>
          <a:p>
            <a:pPr algn="just"/>
            <a:r>
              <a:rPr lang="en-GB" dirty="0" smtClean="0"/>
              <a:t>With regards to competence of child witness: To do away with the distinction made between child victim and child witness under section 109 of the Criminal Procedure Act</a:t>
            </a:r>
          </a:p>
          <a:p>
            <a:pPr marL="82296" indent="0" algn="just">
              <a:buNone/>
            </a:pPr>
            <a:endParaRPr lang="en-GB" b="1" dirty="0" smtClean="0"/>
          </a:p>
        </p:txBody>
      </p:sp>
    </p:spTree>
    <p:extLst>
      <p:ext uri="{BB962C8B-B14F-4D97-AF65-F5344CB8AC3E}">
        <p14:creationId xmlns:p14="http://schemas.microsoft.com/office/powerpoint/2010/main" val="65488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85000" lnSpcReduction="10000"/>
          </a:bodyPr>
          <a:lstStyle/>
          <a:p>
            <a:pPr marL="82296" indent="0" algn="ctr">
              <a:buNone/>
            </a:pPr>
            <a:r>
              <a:rPr lang="en-GB" b="1" dirty="0"/>
              <a:t>Comparative Analysis</a:t>
            </a:r>
          </a:p>
          <a:p>
            <a:r>
              <a:rPr lang="en-GB" dirty="0" smtClean="0"/>
              <a:t>India</a:t>
            </a:r>
          </a:p>
          <a:p>
            <a:pPr marL="82296" indent="0">
              <a:buNone/>
            </a:pPr>
            <a:r>
              <a:rPr lang="en-GB" dirty="0"/>
              <a:t>the law in India creates a presumption of competency in favour of the child, irrespective of his or her age.  The child can give evidence under oath if he or she can understand the nature of the oath or affirmation.  The child below the age of twelve who does not understand the nature of an oath can still give evidence where the court is satisfied that he or she understands the duty to speak the truth. </a:t>
            </a:r>
            <a:r>
              <a:rPr lang="en-GB" dirty="0" smtClean="0"/>
              <a:t>[s 118 Indian Evidence Act 1872, s 5 (c) Indian Oaths Act 1873]</a:t>
            </a:r>
            <a:endParaRPr lang="en-GB" dirty="0"/>
          </a:p>
        </p:txBody>
      </p:sp>
    </p:spTree>
    <p:extLst>
      <p:ext uri="{BB962C8B-B14F-4D97-AF65-F5344CB8AC3E}">
        <p14:creationId xmlns:p14="http://schemas.microsoft.com/office/powerpoint/2010/main" val="358468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r>
              <a:rPr lang="en-GB" b="1" dirty="0" smtClean="0"/>
              <a:t>South Africa</a:t>
            </a:r>
          </a:p>
          <a:p>
            <a:pPr marL="82296" indent="0">
              <a:buNone/>
            </a:pPr>
            <a:r>
              <a:rPr lang="en-GB" dirty="0"/>
              <a:t>The courts here also have indirectly recognised that the sworn or unsworn evidence of a child goes to the reliability of such evidence rather than its admissibility. </a:t>
            </a:r>
            <a:endParaRPr lang="en-GB" dirty="0" smtClean="0"/>
          </a:p>
          <a:p>
            <a:pPr marL="82296" indent="0">
              <a:buNone/>
            </a:pPr>
            <a:r>
              <a:rPr lang="en-GB" dirty="0"/>
              <a:t>Interestingly, the court has to be satisfied that the child knows what it </a:t>
            </a:r>
            <a:r>
              <a:rPr lang="en-GB" u="sng" dirty="0"/>
              <a:t>means to tell the truth</a:t>
            </a:r>
            <a:r>
              <a:rPr lang="en-GB" dirty="0"/>
              <a:t> rather than </a:t>
            </a:r>
            <a:r>
              <a:rPr lang="en-GB" u="sng" dirty="0"/>
              <a:t>what is meant by truth</a:t>
            </a:r>
            <a:r>
              <a:rPr lang="en-GB" dirty="0"/>
              <a:t>. </a:t>
            </a:r>
            <a:r>
              <a:rPr lang="en-GB" b="1" i="1" dirty="0" smtClean="0">
                <a:solidFill>
                  <a:srgbClr val="0070C0"/>
                </a:solidFill>
              </a:rPr>
              <a:t>DPP</a:t>
            </a:r>
            <a:r>
              <a:rPr lang="en-GB" b="1" i="1" dirty="0">
                <a:solidFill>
                  <a:srgbClr val="0070C0"/>
                </a:solidFill>
              </a:rPr>
              <a:t>, Transvaal v Minister of Justice and Constitutional Development</a:t>
            </a:r>
            <a:endParaRPr lang="en-GB" b="1" dirty="0">
              <a:solidFill>
                <a:srgbClr val="0070C0"/>
              </a:solidFill>
            </a:endParaRPr>
          </a:p>
        </p:txBody>
      </p:sp>
    </p:spTree>
    <p:extLst>
      <p:ext uri="{BB962C8B-B14F-4D97-AF65-F5344CB8AC3E}">
        <p14:creationId xmlns:p14="http://schemas.microsoft.com/office/powerpoint/2010/main" val="3207971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pPr marL="82296" indent="0">
              <a:buNone/>
            </a:pPr>
            <a:r>
              <a:rPr lang="en-GB" sz="3400" b="1" dirty="0" smtClean="0"/>
              <a:t>Canada</a:t>
            </a:r>
          </a:p>
          <a:p>
            <a:r>
              <a:rPr lang="en-GB" sz="3400" dirty="0"/>
              <a:t>The Child Witness Project relates to a study carried out by a group of psychologists in Canada.  It reveals that the ability of children to give ‘correct answers’ about the meaning of truth or lie is unrelated to the question of whether they actually speak the truth in reality.  </a:t>
            </a:r>
            <a:endParaRPr lang="en-GB" sz="3400" dirty="0" smtClean="0"/>
          </a:p>
          <a:p>
            <a:endParaRPr lang="en-GB" sz="3400" dirty="0"/>
          </a:p>
          <a:p>
            <a:endParaRPr lang="en-GB" dirty="0"/>
          </a:p>
        </p:txBody>
      </p:sp>
    </p:spTree>
    <p:extLst>
      <p:ext uri="{BB962C8B-B14F-4D97-AF65-F5344CB8AC3E}">
        <p14:creationId xmlns:p14="http://schemas.microsoft.com/office/powerpoint/2010/main" val="2920721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a:bodyPr>
          <a:lstStyle/>
          <a:p>
            <a:pPr marL="82296" indent="0">
              <a:buNone/>
            </a:pPr>
            <a:r>
              <a:rPr lang="en-GB" dirty="0"/>
              <a:t>For instance, upon research carried out on a number of children, it was found that 72% of those who said that it was ‘bad’ to lie did lie about their acts.  The study of the authors appears to be helpful in showing that</a:t>
            </a:r>
          </a:p>
          <a:p>
            <a:r>
              <a:rPr lang="en-GB" dirty="0"/>
              <a:t>truth-telling behaviour in children is not related to knowing the “correct” answers to questions about truth and lies, nor is truth-telling behaviour related to knowing that lying is “bad</a:t>
            </a:r>
            <a:r>
              <a:rPr lang="en-GB" dirty="0" smtClean="0"/>
              <a:t>.”</a:t>
            </a:r>
            <a:endParaRPr lang="en-GB" dirty="0"/>
          </a:p>
        </p:txBody>
      </p:sp>
    </p:spTree>
    <p:extLst>
      <p:ext uri="{BB962C8B-B14F-4D97-AF65-F5344CB8AC3E}">
        <p14:creationId xmlns:p14="http://schemas.microsoft.com/office/powerpoint/2010/main" val="2284781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a:t>Therefore, </a:t>
            </a:r>
            <a:r>
              <a:rPr lang="en-GB" dirty="0" smtClean="0"/>
              <a:t>whilst </a:t>
            </a:r>
            <a:r>
              <a:rPr lang="en-GB" dirty="0"/>
              <a:t>it is important for the administration of justice to ensure that children give a truthful account of events they have witnessed in connection with a case, it is equally important that these children’s voices be given due importance without imposing upon them additional burdens which adults themselves do not have whilst testifying</a:t>
            </a:r>
          </a:p>
        </p:txBody>
      </p:sp>
    </p:spTree>
    <p:extLst>
      <p:ext uri="{BB962C8B-B14F-4D97-AF65-F5344CB8AC3E}">
        <p14:creationId xmlns:p14="http://schemas.microsoft.com/office/powerpoint/2010/main" val="2009714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484784"/>
            <a:ext cx="684075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151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LAW OF EVIDENCE</a:t>
            </a:r>
            <a:endParaRPr lang="en-GB" dirty="0"/>
          </a:p>
        </p:txBody>
      </p:sp>
      <p:sp>
        <p:nvSpPr>
          <p:cNvPr id="3" name="Content Placeholder 2"/>
          <p:cNvSpPr>
            <a:spLocks noGrp="1"/>
          </p:cNvSpPr>
          <p:nvPr>
            <p:ph idx="1"/>
          </p:nvPr>
        </p:nvSpPr>
        <p:spPr/>
        <p:txBody>
          <a:bodyPr/>
          <a:lstStyle/>
          <a:p>
            <a:r>
              <a:rPr lang="en-GB" dirty="0" smtClean="0"/>
              <a:t>Information </a:t>
            </a:r>
            <a:r>
              <a:rPr lang="en-GB" dirty="0"/>
              <a:t>by which facts tend to be </a:t>
            </a:r>
            <a:r>
              <a:rPr lang="en-GB" dirty="0" smtClean="0"/>
              <a:t>proved.</a:t>
            </a:r>
          </a:p>
          <a:p>
            <a:endParaRPr lang="en-GB" dirty="0"/>
          </a:p>
          <a:p>
            <a:r>
              <a:rPr lang="en-GB" dirty="0" smtClean="0"/>
              <a:t>Body of </a:t>
            </a:r>
            <a:r>
              <a:rPr lang="en-GB" dirty="0"/>
              <a:t>law and discretion regulating the means by which facts may </a:t>
            </a:r>
            <a:r>
              <a:rPr lang="en-GB" dirty="0" smtClean="0"/>
              <a:t>be proved in courts.</a:t>
            </a:r>
            <a:endParaRPr lang="en-GB" dirty="0"/>
          </a:p>
        </p:txBody>
      </p:sp>
    </p:spTree>
    <p:extLst>
      <p:ext uri="{BB962C8B-B14F-4D97-AF65-F5344CB8AC3E}">
        <p14:creationId xmlns:p14="http://schemas.microsoft.com/office/powerpoint/2010/main" val="152243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EXCLUSIONARY ETHOS</a:t>
            </a:r>
            <a:endParaRPr lang="en-GB" dirty="0"/>
          </a:p>
        </p:txBody>
      </p:sp>
      <p:sp>
        <p:nvSpPr>
          <p:cNvPr id="3" name="Content Placeholder 2"/>
          <p:cNvSpPr>
            <a:spLocks noGrp="1"/>
          </p:cNvSpPr>
          <p:nvPr>
            <p:ph idx="1"/>
          </p:nvPr>
        </p:nvSpPr>
        <p:spPr/>
        <p:txBody>
          <a:bodyPr/>
          <a:lstStyle/>
          <a:p>
            <a:r>
              <a:rPr lang="en-GB" dirty="0" smtClean="0"/>
              <a:t>Common law history</a:t>
            </a:r>
          </a:p>
          <a:p>
            <a:endParaRPr lang="en-GB" dirty="0" smtClean="0"/>
          </a:p>
          <a:p>
            <a:r>
              <a:rPr lang="en-GB" dirty="0" smtClean="0"/>
              <a:t>Tribunals comprising of jurors or lay justices - fear of being influenced</a:t>
            </a:r>
          </a:p>
          <a:p>
            <a:endParaRPr lang="en-GB" dirty="0" smtClean="0"/>
          </a:p>
          <a:p>
            <a:r>
              <a:rPr lang="en-GB" dirty="0" smtClean="0"/>
              <a:t>Exclude relevant evidence such as hearsay, evidence of character,  opinion evidence of non-experts</a:t>
            </a:r>
            <a:endParaRPr lang="en-GB" dirty="0"/>
          </a:p>
        </p:txBody>
      </p:sp>
    </p:spTree>
    <p:extLst>
      <p:ext uri="{BB962C8B-B14F-4D97-AF65-F5344CB8AC3E}">
        <p14:creationId xmlns:p14="http://schemas.microsoft.com/office/powerpoint/2010/main" val="367937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STATUTORY REFORMS</a:t>
            </a:r>
            <a:endParaRPr lang="en-GB" dirty="0"/>
          </a:p>
        </p:txBody>
      </p:sp>
      <p:sp>
        <p:nvSpPr>
          <p:cNvPr id="3" name="Content Placeholder 2"/>
          <p:cNvSpPr>
            <a:spLocks noGrp="1"/>
          </p:cNvSpPr>
          <p:nvPr>
            <p:ph idx="1"/>
          </p:nvPr>
        </p:nvSpPr>
        <p:spPr/>
        <p:txBody>
          <a:bodyPr>
            <a:normAutofit/>
          </a:bodyPr>
          <a:lstStyle/>
          <a:p>
            <a:r>
              <a:rPr lang="en-GB" sz="2400" dirty="0" smtClean="0"/>
              <a:t>To </a:t>
            </a:r>
            <a:r>
              <a:rPr lang="en-GB" sz="2400" dirty="0"/>
              <a:t>bring domestic law into line with the European Court of Human </a:t>
            </a:r>
            <a:r>
              <a:rPr lang="en-GB" sz="2400" dirty="0" smtClean="0"/>
              <a:t>Rights;</a:t>
            </a:r>
          </a:p>
          <a:p>
            <a:pPr marL="82296" indent="0">
              <a:buNone/>
            </a:pPr>
            <a:endParaRPr lang="en-GB" sz="2400" dirty="0" smtClean="0"/>
          </a:p>
          <a:p>
            <a:r>
              <a:rPr lang="en-GB" sz="2400" dirty="0" smtClean="0"/>
              <a:t>To </a:t>
            </a:r>
            <a:r>
              <a:rPr lang="en-GB" sz="2400" dirty="0"/>
              <a:t>rationalize and clarify the law, to enhance the discretionary powers of </a:t>
            </a:r>
            <a:r>
              <a:rPr lang="en-GB" sz="2400" dirty="0" smtClean="0"/>
              <a:t>the Judge;</a:t>
            </a:r>
          </a:p>
          <a:p>
            <a:pPr marL="82296" indent="0">
              <a:buNone/>
            </a:pPr>
            <a:endParaRPr lang="en-GB" sz="2400" dirty="0" smtClean="0"/>
          </a:p>
          <a:p>
            <a:pPr marL="82296" indent="0" algn="ctr">
              <a:buNone/>
            </a:pPr>
            <a:r>
              <a:rPr lang="en-GB" sz="2400" b="1" dirty="0" smtClean="0">
                <a:solidFill>
                  <a:srgbClr val="FF0000"/>
                </a:solidFill>
              </a:rPr>
              <a:t>WELCOME NEW CONFIDENCE</a:t>
            </a:r>
          </a:p>
          <a:p>
            <a:pPr marL="82296" indent="0">
              <a:buNone/>
            </a:pPr>
            <a:endParaRPr lang="en-GB" sz="2400" dirty="0"/>
          </a:p>
          <a:p>
            <a:pPr marL="82296" indent="0" algn="ctr">
              <a:buNone/>
            </a:pPr>
            <a:r>
              <a:rPr lang="en-GB" sz="2400" b="1" dirty="0" smtClean="0"/>
              <a:t>Trusting </a:t>
            </a:r>
            <a:r>
              <a:rPr lang="en-GB" sz="2400" b="1" dirty="0"/>
              <a:t>judicial and lay fact finders to </a:t>
            </a:r>
            <a:r>
              <a:rPr lang="en-GB" sz="2400" b="1" dirty="0" smtClean="0"/>
              <a:t>give relevant </a:t>
            </a:r>
            <a:r>
              <a:rPr lang="en-GB" sz="2400" b="1" dirty="0"/>
              <a:t>evidence the weight it deserves.</a:t>
            </a:r>
          </a:p>
        </p:txBody>
      </p:sp>
    </p:spTree>
    <p:extLst>
      <p:ext uri="{BB962C8B-B14F-4D97-AF65-F5344CB8AC3E}">
        <p14:creationId xmlns:p14="http://schemas.microsoft.com/office/powerpoint/2010/main" val="126717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HEARSAY EVIDENCE</a:t>
            </a:r>
            <a:endParaRPr lang="en-GB" dirty="0"/>
          </a:p>
        </p:txBody>
      </p:sp>
      <p:sp>
        <p:nvSpPr>
          <p:cNvPr id="3" name="Content Placeholder 2"/>
          <p:cNvSpPr>
            <a:spLocks noGrp="1"/>
          </p:cNvSpPr>
          <p:nvPr>
            <p:ph idx="1"/>
          </p:nvPr>
        </p:nvSpPr>
        <p:spPr/>
        <p:txBody>
          <a:bodyPr>
            <a:normAutofit lnSpcReduction="10000"/>
          </a:bodyPr>
          <a:lstStyle/>
          <a:p>
            <a:r>
              <a:rPr lang="en-GB" sz="2800" dirty="0" smtClean="0"/>
              <a:t>The </a:t>
            </a:r>
            <a:r>
              <a:rPr lang="en-GB" sz="2800" dirty="0"/>
              <a:t>rule against hearsay </a:t>
            </a:r>
            <a:r>
              <a:rPr lang="en-GB" sz="2800" dirty="0" smtClean="0"/>
              <a:t>is complex and confusing;</a:t>
            </a:r>
          </a:p>
          <a:p>
            <a:pPr marL="82296" indent="0">
              <a:buNone/>
            </a:pPr>
            <a:r>
              <a:rPr lang="en-GB" sz="2800" dirty="0" smtClean="0"/>
              <a:t> </a:t>
            </a:r>
          </a:p>
          <a:p>
            <a:pPr marL="82296" indent="0" algn="ctr">
              <a:buNone/>
            </a:pPr>
            <a:r>
              <a:rPr lang="en-GB" sz="2800" b="1" dirty="0" smtClean="0">
                <a:solidFill>
                  <a:srgbClr val="FF0000"/>
                </a:solidFill>
              </a:rPr>
              <a:t>Need </a:t>
            </a:r>
            <a:r>
              <a:rPr lang="en-GB" sz="2800" b="1" dirty="0">
                <a:solidFill>
                  <a:srgbClr val="FF0000"/>
                </a:solidFill>
              </a:rPr>
              <a:t>to implement </a:t>
            </a:r>
            <a:r>
              <a:rPr lang="en-GB" sz="2800" b="1" dirty="0" smtClean="0">
                <a:solidFill>
                  <a:srgbClr val="FF0000"/>
                </a:solidFill>
              </a:rPr>
              <a:t>reforms</a:t>
            </a:r>
          </a:p>
          <a:p>
            <a:pPr marL="82296" indent="0" algn="ctr">
              <a:buNone/>
            </a:pPr>
            <a:endParaRPr lang="en-GB" sz="2800" b="1" dirty="0" smtClean="0">
              <a:solidFill>
                <a:srgbClr val="FF0000"/>
              </a:solidFill>
            </a:endParaRPr>
          </a:p>
          <a:p>
            <a:r>
              <a:rPr lang="en-GB" sz="2800" dirty="0" smtClean="0"/>
              <a:t>Discretion </a:t>
            </a:r>
            <a:r>
              <a:rPr lang="en-GB" sz="2800" dirty="0"/>
              <a:t>of the judge to admit hearsay evidence based on relevance </a:t>
            </a:r>
            <a:r>
              <a:rPr lang="en-GB" sz="2800" dirty="0" smtClean="0"/>
              <a:t>and admissibility.</a:t>
            </a:r>
          </a:p>
          <a:p>
            <a:pPr marL="82296" indent="0">
              <a:buNone/>
            </a:pPr>
            <a:endParaRPr lang="en-GB" sz="2800" dirty="0" smtClean="0"/>
          </a:p>
          <a:p>
            <a:r>
              <a:rPr lang="en-GB" sz="2800" dirty="0"/>
              <a:t>A</a:t>
            </a:r>
            <a:r>
              <a:rPr lang="en-GB" sz="2800" dirty="0" smtClean="0"/>
              <a:t>dmissible </a:t>
            </a:r>
            <a:r>
              <a:rPr lang="en-GB" sz="2800" dirty="0"/>
              <a:t>only where the probative value outweighs </a:t>
            </a:r>
            <a:r>
              <a:rPr lang="en-GB" sz="2800" dirty="0" smtClean="0"/>
              <a:t>the prejudicial effect</a:t>
            </a:r>
            <a:r>
              <a:rPr lang="en-GB" sz="2800" dirty="0"/>
              <a:t>.</a:t>
            </a:r>
          </a:p>
        </p:txBody>
      </p:sp>
    </p:spTree>
    <p:extLst>
      <p:ext uri="{BB962C8B-B14F-4D97-AF65-F5344CB8AC3E}">
        <p14:creationId xmlns:p14="http://schemas.microsoft.com/office/powerpoint/2010/main" val="170338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Examples of reforms</a:t>
            </a:r>
            <a:endParaRPr lang="en-GB" dirty="0"/>
          </a:p>
        </p:txBody>
      </p:sp>
      <p:sp>
        <p:nvSpPr>
          <p:cNvPr id="3" name="Content Placeholder 2"/>
          <p:cNvSpPr>
            <a:spLocks noGrp="1"/>
          </p:cNvSpPr>
          <p:nvPr>
            <p:ph idx="1"/>
          </p:nvPr>
        </p:nvSpPr>
        <p:spPr/>
        <p:txBody>
          <a:bodyPr>
            <a:normAutofit fontScale="92500" lnSpcReduction="10000"/>
          </a:bodyPr>
          <a:lstStyle/>
          <a:p>
            <a:pPr marL="82296" indent="0" algn="ctr">
              <a:buNone/>
            </a:pPr>
            <a:r>
              <a:rPr lang="en-GB" b="1" dirty="0">
                <a:solidFill>
                  <a:srgbClr val="FF0000"/>
                </a:solidFill>
              </a:rPr>
              <a:t>England and </a:t>
            </a:r>
            <a:r>
              <a:rPr lang="en-GB" b="1" dirty="0" smtClean="0">
                <a:solidFill>
                  <a:srgbClr val="FF0000"/>
                </a:solidFill>
              </a:rPr>
              <a:t>Wales</a:t>
            </a:r>
          </a:p>
          <a:p>
            <a:pPr marL="82296" indent="0">
              <a:buNone/>
            </a:pPr>
            <a:r>
              <a:rPr lang="en-GB" dirty="0" smtClean="0"/>
              <a:t>A residual discretionary </a:t>
            </a:r>
            <a:r>
              <a:rPr lang="en-GB" dirty="0"/>
              <a:t>power given to a </a:t>
            </a:r>
            <a:r>
              <a:rPr lang="en-GB" dirty="0" smtClean="0"/>
              <a:t>judge;</a:t>
            </a:r>
          </a:p>
          <a:p>
            <a:pPr marL="82296" indent="0">
              <a:buNone/>
            </a:pPr>
            <a:endParaRPr lang="en-GB" dirty="0" smtClean="0"/>
          </a:p>
          <a:p>
            <a:pPr marL="82296" indent="0">
              <a:buNone/>
            </a:pPr>
            <a:r>
              <a:rPr lang="en-GB" b="1" dirty="0" smtClean="0"/>
              <a:t>The </a:t>
            </a:r>
            <a:r>
              <a:rPr lang="en-GB" b="1" dirty="0"/>
              <a:t>Criminal Justice </a:t>
            </a:r>
            <a:r>
              <a:rPr lang="en-GB" b="1" dirty="0" smtClean="0"/>
              <a:t>Act: Section </a:t>
            </a:r>
            <a:r>
              <a:rPr lang="en-GB" b="1" dirty="0"/>
              <a:t>114(1)(d</a:t>
            </a:r>
            <a:r>
              <a:rPr lang="en-GB" b="1" dirty="0" smtClean="0"/>
              <a:t>) –</a:t>
            </a:r>
          </a:p>
          <a:p>
            <a:pPr marL="82296" indent="0">
              <a:buNone/>
            </a:pPr>
            <a:r>
              <a:rPr lang="en-GB" b="1" dirty="0" smtClean="0"/>
              <a:t> </a:t>
            </a:r>
          </a:p>
          <a:p>
            <a:pPr marL="82296" indent="0">
              <a:buNone/>
            </a:pPr>
            <a:r>
              <a:rPr lang="en-GB" dirty="0" smtClean="0"/>
              <a:t>allows </a:t>
            </a:r>
            <a:r>
              <a:rPr lang="en-GB" dirty="0"/>
              <a:t>for the </a:t>
            </a:r>
            <a:r>
              <a:rPr lang="en-GB" dirty="0" smtClean="0"/>
              <a:t>admission of </a:t>
            </a:r>
            <a:r>
              <a:rPr lang="en-GB" dirty="0"/>
              <a:t>hearsay if the court is satisfied that it is in the interest of justice for it to be admissible.</a:t>
            </a:r>
          </a:p>
        </p:txBody>
      </p:sp>
    </p:spTree>
    <p:extLst>
      <p:ext uri="{BB962C8B-B14F-4D97-AF65-F5344CB8AC3E}">
        <p14:creationId xmlns:p14="http://schemas.microsoft.com/office/powerpoint/2010/main" val="142029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FF0000"/>
                </a:solidFill>
              </a:rPr>
              <a:t>AUSTRALIA</a:t>
            </a:r>
            <a:endParaRPr lang="en-GB" b="1" dirty="0">
              <a:solidFill>
                <a:srgbClr val="FF0000"/>
              </a:solidFill>
            </a:endParaRPr>
          </a:p>
        </p:txBody>
      </p:sp>
      <p:sp>
        <p:nvSpPr>
          <p:cNvPr id="3" name="Content Placeholder 2"/>
          <p:cNvSpPr>
            <a:spLocks noGrp="1"/>
          </p:cNvSpPr>
          <p:nvPr>
            <p:ph idx="1"/>
          </p:nvPr>
        </p:nvSpPr>
        <p:spPr/>
        <p:txBody>
          <a:bodyPr/>
          <a:lstStyle/>
          <a:p>
            <a:pPr marL="82296" indent="0" algn="ctr">
              <a:buNone/>
            </a:pPr>
            <a:r>
              <a:rPr lang="en-GB" b="1" dirty="0"/>
              <a:t>Section 65 of the </a:t>
            </a:r>
            <a:r>
              <a:rPr lang="en-GB" b="1" dirty="0" smtClean="0"/>
              <a:t>Evidence Act 1995 –</a:t>
            </a:r>
          </a:p>
          <a:p>
            <a:pPr marL="82296" indent="0">
              <a:buNone/>
            </a:pPr>
            <a:endParaRPr lang="en-GB" dirty="0"/>
          </a:p>
          <a:p>
            <a:pPr marL="82296" indent="0">
              <a:buNone/>
            </a:pPr>
            <a:r>
              <a:rPr lang="en-GB" dirty="0" smtClean="0"/>
              <a:t>Admission </a:t>
            </a:r>
            <a:r>
              <a:rPr lang="en-GB" dirty="0"/>
              <a:t>of evidence as to previous </a:t>
            </a:r>
            <a:r>
              <a:rPr lang="en-GB" dirty="0" smtClean="0"/>
              <a:t>representations (</a:t>
            </a:r>
            <a:r>
              <a:rPr lang="en-GB" dirty="0"/>
              <a:t>statements) when a witness is not available to give evidence about an asserted fact.</a:t>
            </a:r>
          </a:p>
        </p:txBody>
      </p:sp>
    </p:spTree>
    <p:extLst>
      <p:ext uri="{BB962C8B-B14F-4D97-AF65-F5344CB8AC3E}">
        <p14:creationId xmlns:p14="http://schemas.microsoft.com/office/powerpoint/2010/main" val="360927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FF0000"/>
                </a:solidFill>
              </a:rPr>
              <a:t>CANADA</a:t>
            </a:r>
            <a:endParaRPr lang="en-GB" b="1" dirty="0">
              <a:solidFill>
                <a:srgbClr val="FF0000"/>
              </a:solidFill>
            </a:endParaRPr>
          </a:p>
        </p:txBody>
      </p:sp>
      <p:sp>
        <p:nvSpPr>
          <p:cNvPr id="3" name="Content Placeholder 2"/>
          <p:cNvSpPr>
            <a:spLocks noGrp="1"/>
          </p:cNvSpPr>
          <p:nvPr>
            <p:ph idx="1"/>
          </p:nvPr>
        </p:nvSpPr>
        <p:spPr>
          <a:xfrm>
            <a:off x="1043608" y="1447800"/>
            <a:ext cx="7890080" cy="4800600"/>
          </a:xfrm>
        </p:spPr>
        <p:txBody>
          <a:bodyPr>
            <a:normAutofit fontScale="92500" lnSpcReduction="10000"/>
          </a:bodyPr>
          <a:lstStyle/>
          <a:p>
            <a:r>
              <a:rPr lang="en-GB" dirty="0" smtClean="0"/>
              <a:t>Requirement of </a:t>
            </a:r>
            <a:r>
              <a:rPr lang="en-GB" b="1" dirty="0" smtClean="0"/>
              <a:t>NECESSITY AND RELIABILITY</a:t>
            </a:r>
          </a:p>
          <a:p>
            <a:pPr marL="82296" indent="0">
              <a:buNone/>
            </a:pPr>
            <a:endParaRPr lang="en-GB" dirty="0" smtClean="0"/>
          </a:p>
          <a:p>
            <a:r>
              <a:rPr lang="en-GB" b="1" dirty="0">
                <a:solidFill>
                  <a:srgbClr val="FF0000"/>
                </a:solidFill>
              </a:rPr>
              <a:t>R v Khelawon </a:t>
            </a:r>
            <a:r>
              <a:rPr lang="en-GB" dirty="0" smtClean="0"/>
              <a:t>– the reliability </a:t>
            </a:r>
            <a:r>
              <a:rPr lang="en-GB" dirty="0"/>
              <a:t>requirement is met by showing that there was no real concern about whether </a:t>
            </a:r>
            <a:r>
              <a:rPr lang="en-GB" dirty="0" smtClean="0"/>
              <a:t>the statement </a:t>
            </a:r>
            <a:r>
              <a:rPr lang="en-GB" dirty="0"/>
              <a:t>was true or not because of the circumstances in which it came about; or </a:t>
            </a:r>
            <a:r>
              <a:rPr lang="en-GB" dirty="0" smtClean="0"/>
              <a:t>that </a:t>
            </a:r>
            <a:r>
              <a:rPr lang="en-GB" dirty="0"/>
              <a:t>no </a:t>
            </a:r>
            <a:r>
              <a:rPr lang="en-GB" dirty="0" smtClean="0"/>
              <a:t>real concern </a:t>
            </a:r>
            <a:r>
              <a:rPr lang="en-GB" dirty="0"/>
              <a:t>arose because the truth and accuracy of the statement could nonetheless be </a:t>
            </a:r>
            <a:r>
              <a:rPr lang="en-GB" dirty="0" smtClean="0"/>
              <a:t>sufficiently tested </a:t>
            </a:r>
            <a:r>
              <a:rPr lang="en-GB" dirty="0"/>
              <a:t>by means other than </a:t>
            </a:r>
            <a:r>
              <a:rPr lang="en-GB" dirty="0" smtClean="0"/>
              <a:t>cross-examination</a:t>
            </a:r>
            <a:r>
              <a:rPr lang="en-GB" dirty="0"/>
              <a:t>.</a:t>
            </a:r>
          </a:p>
        </p:txBody>
      </p:sp>
    </p:spTree>
    <p:extLst>
      <p:ext uri="{BB962C8B-B14F-4D97-AF65-F5344CB8AC3E}">
        <p14:creationId xmlns:p14="http://schemas.microsoft.com/office/powerpoint/2010/main" val="8927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smtClean="0"/>
              <a:t>IMPACT OF ADMISSIBILITY OF HEARSAY ON FAIRNESS OF TRIAL</a:t>
            </a:r>
            <a:endParaRPr lang="en-GB" sz="3200" b="1" dirty="0"/>
          </a:p>
        </p:txBody>
      </p:sp>
      <p:sp>
        <p:nvSpPr>
          <p:cNvPr id="3" name="Content Placeholder 2"/>
          <p:cNvSpPr>
            <a:spLocks noGrp="1"/>
          </p:cNvSpPr>
          <p:nvPr>
            <p:ph idx="1"/>
          </p:nvPr>
        </p:nvSpPr>
        <p:spPr/>
        <p:txBody>
          <a:bodyPr>
            <a:normAutofit fontScale="62500" lnSpcReduction="20000"/>
          </a:bodyPr>
          <a:lstStyle/>
          <a:p>
            <a:r>
              <a:rPr lang="en-GB" dirty="0" smtClean="0"/>
              <a:t>Section 10 of Mauritian Constitution</a:t>
            </a:r>
          </a:p>
          <a:p>
            <a:pPr marL="82296" indent="0">
              <a:buNone/>
            </a:pPr>
            <a:endParaRPr lang="en-GB" dirty="0" smtClean="0"/>
          </a:p>
          <a:p>
            <a:r>
              <a:rPr lang="en-GB" dirty="0" smtClean="0"/>
              <a:t>Fair </a:t>
            </a:r>
            <a:r>
              <a:rPr lang="en-GB" dirty="0"/>
              <a:t>and public </a:t>
            </a:r>
            <a:r>
              <a:rPr lang="en-GB" dirty="0" smtClean="0"/>
              <a:t>hearing by </a:t>
            </a:r>
            <a:r>
              <a:rPr lang="en-GB" dirty="0"/>
              <a:t>an independent </a:t>
            </a:r>
            <a:r>
              <a:rPr lang="en-GB" dirty="0" smtClean="0"/>
              <a:t>and </a:t>
            </a:r>
            <a:r>
              <a:rPr lang="en-GB" dirty="0"/>
              <a:t>impartial tribunal established by law</a:t>
            </a:r>
            <a:r>
              <a:rPr lang="en-GB" dirty="0" smtClean="0"/>
              <a:t>.</a:t>
            </a:r>
          </a:p>
          <a:p>
            <a:endParaRPr lang="en-GB" b="1" dirty="0" smtClean="0">
              <a:solidFill>
                <a:srgbClr val="FF0000"/>
              </a:solidFill>
            </a:endParaRPr>
          </a:p>
          <a:p>
            <a:endParaRPr lang="en-GB" b="1" dirty="0">
              <a:solidFill>
                <a:srgbClr val="FF0000"/>
              </a:solidFill>
            </a:endParaRPr>
          </a:p>
          <a:p>
            <a:pPr marL="82296" indent="0">
              <a:buNone/>
            </a:pPr>
            <a:r>
              <a:rPr lang="en-GB" b="1" dirty="0">
                <a:solidFill>
                  <a:srgbClr val="FF0000"/>
                </a:solidFill>
              </a:rPr>
              <a:t>Al - Khawaja and Tahery </a:t>
            </a:r>
            <a:r>
              <a:rPr lang="en-GB" b="1" dirty="0" smtClean="0">
                <a:solidFill>
                  <a:srgbClr val="FF0000"/>
                </a:solidFill>
              </a:rPr>
              <a:t>v The </a:t>
            </a:r>
            <a:r>
              <a:rPr lang="en-GB" b="1" dirty="0">
                <a:solidFill>
                  <a:srgbClr val="FF0000"/>
                </a:solidFill>
              </a:rPr>
              <a:t>United Kingdom, </a:t>
            </a:r>
            <a:endParaRPr lang="en-GB" b="1" dirty="0" smtClean="0">
              <a:solidFill>
                <a:srgbClr val="FF0000"/>
              </a:solidFill>
            </a:endParaRPr>
          </a:p>
          <a:p>
            <a:pPr marL="82296" indent="0">
              <a:buNone/>
            </a:pPr>
            <a:r>
              <a:rPr lang="en-GB" b="1" dirty="0" smtClean="0">
                <a:solidFill>
                  <a:srgbClr val="FF0000"/>
                </a:solidFill>
              </a:rPr>
              <a:t>Sumodhee &amp; Keramuth v The State of Mauritius </a:t>
            </a:r>
            <a:r>
              <a:rPr lang="en-GB" b="1" i="1" dirty="0" smtClean="0">
                <a:solidFill>
                  <a:srgbClr val="FF0000"/>
                </a:solidFill>
              </a:rPr>
              <a:t>[2017] UKPC 16</a:t>
            </a:r>
          </a:p>
          <a:p>
            <a:pPr marL="82296" indent="0">
              <a:buNone/>
            </a:pPr>
            <a:endParaRPr lang="en-GB" dirty="0" smtClean="0"/>
          </a:p>
          <a:p>
            <a:r>
              <a:rPr lang="en-GB" dirty="0" smtClean="0"/>
              <a:t>The  </a:t>
            </a:r>
            <a:r>
              <a:rPr lang="en-GB" dirty="0"/>
              <a:t>primary </a:t>
            </a:r>
            <a:r>
              <a:rPr lang="en-GB" dirty="0" smtClean="0"/>
              <a:t>concern of court </a:t>
            </a:r>
            <a:r>
              <a:rPr lang="en-GB" dirty="0"/>
              <a:t>is to evaluate the overall fairness of the criminal </a:t>
            </a:r>
            <a:r>
              <a:rPr lang="en-GB" dirty="0" smtClean="0"/>
              <a:t>proceedings;</a:t>
            </a:r>
          </a:p>
          <a:p>
            <a:endParaRPr lang="en-GB" dirty="0"/>
          </a:p>
          <a:p>
            <a:r>
              <a:rPr lang="en-GB" dirty="0"/>
              <a:t>W</a:t>
            </a:r>
            <a:r>
              <a:rPr lang="en-GB" dirty="0" smtClean="0"/>
              <a:t>here </a:t>
            </a:r>
            <a:r>
              <a:rPr lang="en-GB" dirty="0"/>
              <a:t>hearsay statement is the sole or decisive evidence against </a:t>
            </a:r>
            <a:r>
              <a:rPr lang="en-GB" dirty="0" smtClean="0"/>
              <a:t>a defendant</a:t>
            </a:r>
            <a:r>
              <a:rPr lang="en-GB" dirty="0"/>
              <a:t>, its admission as evidence will not automatically result in </a:t>
            </a:r>
            <a:r>
              <a:rPr lang="en-GB" dirty="0" smtClean="0"/>
              <a:t>breach </a:t>
            </a:r>
            <a:r>
              <a:rPr lang="en-GB" dirty="0"/>
              <a:t>of Article 6</a:t>
            </a:r>
          </a:p>
        </p:txBody>
      </p:sp>
    </p:spTree>
    <p:extLst>
      <p:ext uri="{BB962C8B-B14F-4D97-AF65-F5344CB8AC3E}">
        <p14:creationId xmlns:p14="http://schemas.microsoft.com/office/powerpoint/2010/main" val="4170457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0589A42DCACB4AA414BCC53A3B2812" ma:contentTypeVersion="1" ma:contentTypeDescription="Create a new document." ma:contentTypeScope="" ma:versionID="c63d93a18e59ee1c58bb623bfc12c7b7">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E4B9EB7-C577-4DD7-B588-CAE89B0507F4}"/>
</file>

<file path=customXml/itemProps2.xml><?xml version="1.0" encoding="utf-8"?>
<ds:datastoreItem xmlns:ds="http://schemas.openxmlformats.org/officeDocument/2006/customXml" ds:itemID="{B6AC5EB8-87DC-4621-8D5F-8D6BC5693C72}"/>
</file>

<file path=customXml/itemProps3.xml><?xml version="1.0" encoding="utf-8"?>
<ds:datastoreItem xmlns:ds="http://schemas.openxmlformats.org/officeDocument/2006/customXml" ds:itemID="{51F5D55F-5B85-41B4-8A16-FDFFA5BCA2F7}"/>
</file>

<file path=docProps/app.xml><?xml version="1.0" encoding="utf-8"?>
<Properties xmlns="http://schemas.openxmlformats.org/officeDocument/2006/extended-properties" xmlns:vt="http://schemas.openxmlformats.org/officeDocument/2006/docPropsVTypes">
  <Template>Solstice</Template>
  <TotalTime>1090</TotalTime>
  <Words>953</Words>
  <Application>Microsoft Office PowerPoint</Application>
  <PresentationFormat>On-screen Show (4:3)</PresentationFormat>
  <Paragraphs>92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Gill Sans MT</vt:lpstr>
      <vt:lpstr>Verdana</vt:lpstr>
      <vt:lpstr>Wingdings 2</vt:lpstr>
      <vt:lpstr>Solstice</vt:lpstr>
      <vt:lpstr>     NEED FOR CHANGES  IN THE LAW  OF  EVIDENCE</vt:lpstr>
      <vt:lpstr>THE LAW OF EVIDENCE</vt:lpstr>
      <vt:lpstr>EXCLUSIONARY ETHOS</vt:lpstr>
      <vt:lpstr>STATUTORY REFORMS</vt:lpstr>
      <vt:lpstr>HEARSAY EVIDENCE</vt:lpstr>
      <vt:lpstr>Examples of reforms</vt:lpstr>
      <vt:lpstr>AUSTRALIA</vt:lpstr>
      <vt:lpstr>CANADA</vt:lpstr>
      <vt:lpstr>IMPACT OF ADMISSIBILITY OF HEARSAY ON FAIRNESS OF TRIAL</vt:lpstr>
      <vt:lpstr>DNA EVIDENCE</vt:lpstr>
      <vt:lpstr>Pre-recorded evidence of vulnerable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CORROBORATION</dc:title>
  <dc:creator>Najiyah Nuha Jeewah</dc:creator>
  <cp:lastModifiedBy>User</cp:lastModifiedBy>
  <cp:revision>72</cp:revision>
  <cp:lastPrinted>2017-06-30T06:51:14Z</cp:lastPrinted>
  <dcterms:created xsi:type="dcterms:W3CDTF">2014-05-14T06:34:21Z</dcterms:created>
  <dcterms:modified xsi:type="dcterms:W3CDTF">2017-07-28T21:33:49Z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0x010100360589A42DCACB4AA414BCC53A3B2812</vt:lpwstr>
  </property>
</Properties>
</file>